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2" r:id="rId8"/>
    <p:sldId id="263" r:id="rId9"/>
    <p:sldId id="261" r:id="rId10"/>
    <p:sldId id="264" r:id="rId11"/>
    <p:sldId id="267" r:id="rId12"/>
    <p:sldId id="265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1678908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5176119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7315978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898650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514541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1557671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633811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8079197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448774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78847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231453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C3C7B-742F-4DF3-9C06-4B7F13912243}" type="datetimeFigureOut">
              <a:rPr lang="zh-CN" altLang="en-US" smtClean="0"/>
              <a:t>2018/7/18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09E96-E1DA-4236-A4D9-E9093472F8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3432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slide" Target="slide9.xml"/><Relationship Id="rId4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&#24320;&#27934;&#23567;&#35270;&#39057;.mp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file:///C:\Program%20Files\Autodesk\Revit%202016\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8.png"/><Relationship Id="rId7" Type="http://schemas.openxmlformats.org/officeDocument/2006/relationships/image" Target="../media/image12.sv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A1DF261-341E-41A9-9722-E9BE75ED0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21476" y="2004576"/>
            <a:ext cx="4172691" cy="1521663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/>
              <a:t>橄榄山</a:t>
            </a:r>
            <a:br>
              <a:rPr lang="en-US" altLang="zh-CN" sz="4000" dirty="0"/>
            </a:br>
            <a:r>
              <a:rPr lang="en-US" altLang="zh-CN" sz="4000" dirty="0">
                <a:latin typeface="+mj-ea"/>
              </a:rPr>
              <a:t>430BIM</a:t>
            </a:r>
            <a:r>
              <a:rPr lang="zh-CN" altLang="en-US" sz="4000" dirty="0">
                <a:latin typeface="+mj-ea"/>
              </a:rPr>
              <a:t>快课</a:t>
            </a:r>
            <a:endParaRPr lang="zh-CN" altLang="en-US" sz="4000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7FADE7D-CB12-4575-8F90-0321D12092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12936" y="3172004"/>
            <a:ext cx="7766936" cy="1096899"/>
          </a:xfrm>
        </p:spPr>
        <p:txBody>
          <a:bodyPr/>
          <a:lstStyle/>
          <a:p>
            <a:r>
              <a:rPr lang="en-US" altLang="zh-CN" dirty="0"/>
              <a:t>	</a:t>
            </a:r>
          </a:p>
          <a:p>
            <a:r>
              <a:rPr lang="zh-CN" altLang="en-US" sz="2000" dirty="0"/>
              <a:t>讲师：杨晓霁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2E5276D4-5EB2-44BE-8668-A7C2607FD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906" y="2198791"/>
            <a:ext cx="1942570" cy="1942570"/>
          </a:xfrm>
          <a:prstGeom prst="rect">
            <a:avLst/>
          </a:prstGeom>
        </p:spPr>
      </p:pic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04F89410-4909-4CAF-A44A-8DD4C91D8BD6}"/>
              </a:ext>
            </a:extLst>
          </p:cNvPr>
          <p:cNvCxnSpPr>
            <a:cxnSpLocks/>
          </p:cNvCxnSpPr>
          <p:nvPr/>
        </p:nvCxnSpPr>
        <p:spPr>
          <a:xfrm>
            <a:off x="5847946" y="2383973"/>
            <a:ext cx="0" cy="157220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6DC77787-30E6-45BC-B011-3C0CC3099508}"/>
              </a:ext>
            </a:extLst>
          </p:cNvPr>
          <p:cNvSpPr txBox="1"/>
          <p:nvPr/>
        </p:nvSpPr>
        <p:spPr>
          <a:xfrm>
            <a:off x="5400869" y="5594875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58C8AA04-49F5-4167-8FDC-6C9BC193D8A9}"/>
              </a:ext>
            </a:extLst>
          </p:cNvPr>
          <p:cNvSpPr txBox="1"/>
          <p:nvPr/>
        </p:nvSpPr>
        <p:spPr>
          <a:xfrm>
            <a:off x="5298232" y="5964207"/>
            <a:ext cx="2024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www.glsbim.com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84017919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2E6713-33D4-4A36-BEB0-31B1CF94C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8781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CN" altLang="zh-CN" sz="4000" b="1" dirty="0">
                <a:latin typeface="幼圆" panose="02010509060101010101" pitchFamily="49" charset="-122"/>
                <a:ea typeface="幼圆" panose="02010509060101010101" pitchFamily="49" charset="-122"/>
              </a:rPr>
              <a:t>从开洞到标注出图只因学习这个方法</a:t>
            </a:r>
            <a:br>
              <a:rPr lang="zh-CN" altLang="zh-CN" sz="4000" dirty="0">
                <a:latin typeface="幼圆" panose="02010509060101010101" pitchFamily="49" charset="-122"/>
                <a:ea typeface="幼圆" panose="02010509060101010101" pitchFamily="49" charset="-122"/>
              </a:rPr>
            </a:br>
            <a:r>
              <a:rPr lang="zh-CN" altLang="zh-CN" sz="4000" b="1" dirty="0">
                <a:latin typeface="幼圆" panose="02010509060101010101" pitchFamily="49" charset="-122"/>
                <a:ea typeface="幼圆" panose="02010509060101010101" pitchFamily="49" charset="-122"/>
              </a:rPr>
              <a:t>工作效率提高</a:t>
            </a:r>
            <a:r>
              <a:rPr lang="en-US" altLang="zh-CN" sz="4000" b="1" dirty="0">
                <a:latin typeface="幼圆" panose="02010509060101010101" pitchFamily="49" charset="-122"/>
                <a:ea typeface="幼圆" panose="02010509060101010101" pitchFamily="49" charset="-122"/>
              </a:rPr>
              <a:t>10</a:t>
            </a:r>
            <a:r>
              <a:rPr lang="zh-CN" altLang="zh-CN" sz="4000" b="1" dirty="0">
                <a:latin typeface="幼圆" panose="02010509060101010101" pitchFamily="49" charset="-122"/>
                <a:ea typeface="幼圆" panose="02010509060101010101" pitchFamily="49" charset="-122"/>
              </a:rPr>
              <a:t>倍</a:t>
            </a:r>
            <a:endParaRPr lang="zh-CN" altLang="en-US" sz="40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ACCD109-EF7A-474C-B7E7-24E891F147BB}"/>
              </a:ext>
            </a:extLst>
          </p:cNvPr>
          <p:cNvSpPr txBox="1"/>
          <p:nvPr/>
        </p:nvSpPr>
        <p:spPr>
          <a:xfrm>
            <a:off x="4883020" y="2080727"/>
            <a:ext cx="24259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latin typeface="幼圆" panose="02010509060101010101" pitchFamily="49" charset="-122"/>
                <a:ea typeface="幼圆" panose="02010509060101010101" pitchFamily="49" charset="-122"/>
              </a:rPr>
              <a:t>今日课题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E4720D6-00BA-4F84-AF09-A179940BF206}"/>
              </a:ext>
            </a:extLst>
          </p:cNvPr>
          <p:cNvSpPr/>
          <p:nvPr/>
        </p:nvSpPr>
        <p:spPr>
          <a:xfrm>
            <a:off x="5225414" y="2870834"/>
            <a:ext cx="1895475" cy="4964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62DA61BF-2624-4777-82E1-1A8DF5EC9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73433F0-7677-4D8F-B344-58CFB3F648D2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</p:spTree>
    <p:extLst>
      <p:ext uri="{BB962C8B-B14F-4D97-AF65-F5344CB8AC3E}">
        <p14:creationId xmlns:p14="http://schemas.microsoft.com/office/powerpoint/2010/main" val="396168886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2E6713-33D4-4A36-BEB0-31B1CF94C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765" y="305811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CN" altLang="en-US" sz="4000" b="1" dirty="0">
                <a:latin typeface="幼圆" panose="02010509060101010101" pitchFamily="49" charset="-122"/>
                <a:ea typeface="幼圆" panose="02010509060101010101" pitchFamily="49" charset="-122"/>
              </a:rPr>
              <a:t>每双周周四下午三点三十分钟</a:t>
            </a:r>
            <a:endParaRPr lang="zh-CN" altLang="en-US" sz="40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ACCD109-EF7A-474C-B7E7-24E891F147BB}"/>
              </a:ext>
            </a:extLst>
          </p:cNvPr>
          <p:cNvSpPr txBox="1"/>
          <p:nvPr/>
        </p:nvSpPr>
        <p:spPr>
          <a:xfrm>
            <a:off x="4738188" y="2017725"/>
            <a:ext cx="30839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latin typeface="幼圆" panose="02010509060101010101" pitchFamily="49" charset="-122"/>
                <a:ea typeface="幼圆" panose="02010509060101010101" pitchFamily="49" charset="-122"/>
              </a:rPr>
              <a:t>430BIM</a:t>
            </a:r>
            <a:r>
              <a:rPr lang="zh-CN" altLang="en-US" sz="4400" b="1" dirty="0">
                <a:latin typeface="幼圆" panose="02010509060101010101" pitchFamily="49" charset="-122"/>
                <a:ea typeface="幼圆" panose="02010509060101010101" pitchFamily="49" charset="-122"/>
              </a:rPr>
              <a:t>快课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E4720D6-00BA-4F84-AF09-A179940BF206}"/>
              </a:ext>
            </a:extLst>
          </p:cNvPr>
          <p:cNvSpPr/>
          <p:nvPr/>
        </p:nvSpPr>
        <p:spPr>
          <a:xfrm>
            <a:off x="5034092" y="2895600"/>
            <a:ext cx="2524947" cy="5408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EE861AD-8C6A-47A4-A30B-9E7A57E2AEF8}"/>
              </a:ext>
            </a:extLst>
          </p:cNvPr>
          <p:cNvSpPr txBox="1"/>
          <p:nvPr/>
        </p:nvSpPr>
        <p:spPr>
          <a:xfrm>
            <a:off x="3600018" y="5262466"/>
            <a:ext cx="53930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欢迎大家关注斗鱼直播间：</a:t>
            </a:r>
            <a:r>
              <a:rPr lang="zh-CN" altLang="en-US" dirty="0">
                <a:solidFill>
                  <a:schemeClr val="accent2"/>
                </a:solidFill>
              </a:rPr>
              <a:t>橄榄山直播</a:t>
            </a:r>
            <a:endParaRPr lang="en-US" altLang="zh-CN" dirty="0">
              <a:solidFill>
                <a:schemeClr val="accent2"/>
              </a:solidFill>
            </a:endParaRPr>
          </a:p>
          <a:p>
            <a:pPr algn="ctr"/>
            <a:r>
              <a:rPr lang="zh-CN" altLang="en-US" dirty="0"/>
              <a:t>公开课开始前</a:t>
            </a:r>
            <a:r>
              <a:rPr lang="en-US" altLang="zh-CN" dirty="0"/>
              <a:t>10</a:t>
            </a:r>
            <a:r>
              <a:rPr lang="zh-CN" altLang="en-US" dirty="0"/>
              <a:t>分钟我们将会通知关注的粉丝们</a:t>
            </a:r>
            <a:endParaRPr lang="en-US" altLang="zh-CN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9D77306-C3E0-48E6-97A1-5F474EAFE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0ED15D59-771B-441B-B3EC-B69F4CC06D94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</p:spTree>
    <p:extLst>
      <p:ext uri="{BB962C8B-B14F-4D97-AF65-F5344CB8AC3E}">
        <p14:creationId xmlns:p14="http://schemas.microsoft.com/office/powerpoint/2010/main" val="4217364285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C15650-53BE-424E-BEE8-834E9F4D2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latin typeface="幼圆" panose="02010509060101010101" pitchFamily="49" charset="-122"/>
                <a:ea typeface="幼圆" panose="02010509060101010101" pitchFamily="49" charset="-122"/>
              </a:rPr>
              <a:t>主要内容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BCF6F19-2516-4F5F-8D4D-1A534EFB0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  <a:hlinkClick r:id="rId2" action="ppaction://hlinksldjump"/>
              </a:rPr>
              <a:t>橄榄山墙上开洞使用技巧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  <a:hlinkClick r:id="rId3" action="ppaction://hlinksldjump"/>
              </a:rPr>
              <a:t>橄榄山多管开洞使用技巧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  <a:hlinkClick r:id="rId4" action="ppaction://hlinksldjump"/>
              </a:rPr>
              <a:t>橄榄山洞口标注使用技巧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  <a:hlinkClick r:id="rId5" action="ppaction://hlinksldjump"/>
              </a:rPr>
              <a:t>使用技巧复盘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B75E3D7-8C36-47C1-A285-62596515F7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A2C68C3E-CE06-4632-8C32-3D6D0F310333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</p:spTree>
    <p:extLst>
      <p:ext uri="{BB962C8B-B14F-4D97-AF65-F5344CB8AC3E}">
        <p14:creationId xmlns:p14="http://schemas.microsoft.com/office/powerpoint/2010/main" val="1505253409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箭头: 右 4">
            <a:hlinkClick r:id="rId2" action="ppaction://hlinkfile"/>
            <a:extLst>
              <a:ext uri="{FF2B5EF4-FFF2-40B4-BE49-F238E27FC236}">
                <a16:creationId xmlns:a16="http://schemas.microsoft.com/office/drawing/2014/main" id="{39C13B01-44DD-431A-90EE-4F5F1C2F8115}"/>
              </a:ext>
            </a:extLst>
          </p:cNvPr>
          <p:cNvSpPr/>
          <p:nvPr/>
        </p:nvSpPr>
        <p:spPr>
          <a:xfrm>
            <a:off x="11070747" y="6319520"/>
            <a:ext cx="592933" cy="38608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090AA169-0606-4299-A6E4-3CAD945CD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163" y="286480"/>
            <a:ext cx="7186283" cy="622608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B5BC5646-A1DF-4BC9-AB2D-8B47FFB273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0B4A3F2C-87BE-4CB3-BF32-5ABC28E6305C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</p:spTree>
    <p:extLst>
      <p:ext uri="{BB962C8B-B14F-4D97-AF65-F5344CB8AC3E}">
        <p14:creationId xmlns:p14="http://schemas.microsoft.com/office/powerpoint/2010/main" val="1528373051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0089FC-DBE4-4A15-8FB8-FFF30468B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420" y="174942"/>
            <a:ext cx="5257800" cy="1325563"/>
          </a:xfrm>
        </p:spPr>
        <p:txBody>
          <a:bodyPr>
            <a:normAutofit/>
          </a:bodyPr>
          <a:lstStyle/>
          <a:p>
            <a:r>
              <a:rPr lang="zh-CN" altLang="en-US" sz="4000" dirty="0">
                <a:latin typeface="幼圆" panose="02010509060101010101" pitchFamily="49" charset="-122"/>
                <a:ea typeface="幼圆" panose="02010509060101010101" pitchFamily="49" charset="-122"/>
              </a:rPr>
              <a:t>橄榄山墙上开洞工具</a:t>
            </a:r>
          </a:p>
        </p:txBody>
      </p:sp>
      <p:sp>
        <p:nvSpPr>
          <p:cNvPr id="11" name="内容占位符 10">
            <a:extLst>
              <a:ext uri="{FF2B5EF4-FFF2-40B4-BE49-F238E27FC236}">
                <a16:creationId xmlns:a16="http://schemas.microsoft.com/office/drawing/2014/main" id="{946145BB-30E8-4FD5-B0B3-847DC89BA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420" y="2572068"/>
            <a:ext cx="9941560" cy="3088640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为模型中穿墙的水管、风管、桥架进行开洞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自定义选择是否添加套管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支持自定义修改套管的计算规则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支持</a:t>
            </a:r>
            <a:r>
              <a:rPr lang="zh-CN" altLang="en-US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链接模型</a:t>
            </a:r>
            <a:endParaRPr lang="en-US" altLang="zh-CN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12" name="减号 11">
            <a:extLst>
              <a:ext uri="{FF2B5EF4-FFF2-40B4-BE49-F238E27FC236}">
                <a16:creationId xmlns:a16="http://schemas.microsoft.com/office/drawing/2014/main" id="{DEB9B867-E5ED-499B-AFF0-F15EDDA29180}"/>
              </a:ext>
            </a:extLst>
          </p:cNvPr>
          <p:cNvSpPr/>
          <p:nvPr/>
        </p:nvSpPr>
        <p:spPr>
          <a:xfrm>
            <a:off x="271780" y="1104724"/>
            <a:ext cx="5760000" cy="252000"/>
          </a:xfrm>
          <a:prstGeom prst="mathMin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7A4AB30-E2CC-4E2E-8071-F10B5936176B}"/>
              </a:ext>
            </a:extLst>
          </p:cNvPr>
          <p:cNvSpPr txBox="1"/>
          <p:nvPr/>
        </p:nvSpPr>
        <p:spPr>
          <a:xfrm>
            <a:off x="947420" y="1323347"/>
            <a:ext cx="2788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幼圆" panose="02010509060101010101" pitchFamily="49" charset="-122"/>
                <a:ea typeface="幼圆" panose="02010509060101010101" pitchFamily="49" charset="-122"/>
              </a:rPr>
              <a:t>可以实现的功能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A28A1EA7-8341-4CAC-BEA9-C34718755A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A8E4C4E2-A24A-445D-94D2-8483BB62A8E4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</p:spTree>
    <p:extLst>
      <p:ext uri="{BB962C8B-B14F-4D97-AF65-F5344CB8AC3E}">
        <p14:creationId xmlns:p14="http://schemas.microsoft.com/office/powerpoint/2010/main" val="211101593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0089FC-DBE4-4A15-8FB8-FFF30468B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420" y="174942"/>
            <a:ext cx="5257800" cy="1325563"/>
          </a:xfrm>
        </p:spPr>
        <p:txBody>
          <a:bodyPr>
            <a:normAutofit/>
          </a:bodyPr>
          <a:lstStyle/>
          <a:p>
            <a:r>
              <a:rPr lang="zh-CN" altLang="en-US" sz="4000" dirty="0">
                <a:latin typeface="幼圆" panose="02010509060101010101" pitchFamily="49" charset="-122"/>
                <a:ea typeface="幼圆" panose="02010509060101010101" pitchFamily="49" charset="-122"/>
              </a:rPr>
              <a:t>橄榄山多管开洞工具</a:t>
            </a:r>
          </a:p>
        </p:txBody>
      </p:sp>
      <p:sp>
        <p:nvSpPr>
          <p:cNvPr id="11" name="内容占位符 10">
            <a:extLst>
              <a:ext uri="{FF2B5EF4-FFF2-40B4-BE49-F238E27FC236}">
                <a16:creationId xmlns:a16="http://schemas.microsoft.com/office/drawing/2014/main" id="{946145BB-30E8-4FD5-B0B3-847DC89BA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420" y="2572068"/>
            <a:ext cx="9941560" cy="3088640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对指定的多根管道开一个洞口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支持自定义洞口大小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支持自定义是否添加套管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支持</a:t>
            </a:r>
            <a:r>
              <a:rPr lang="zh-CN" altLang="en-US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链接模型</a:t>
            </a:r>
            <a:endParaRPr lang="en-US" altLang="zh-CN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12" name="减号 11">
            <a:extLst>
              <a:ext uri="{FF2B5EF4-FFF2-40B4-BE49-F238E27FC236}">
                <a16:creationId xmlns:a16="http://schemas.microsoft.com/office/drawing/2014/main" id="{DEB9B867-E5ED-499B-AFF0-F15EDDA29180}"/>
              </a:ext>
            </a:extLst>
          </p:cNvPr>
          <p:cNvSpPr/>
          <p:nvPr/>
        </p:nvSpPr>
        <p:spPr>
          <a:xfrm>
            <a:off x="271780" y="1104724"/>
            <a:ext cx="5760000" cy="252000"/>
          </a:xfrm>
          <a:prstGeom prst="mathMin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7A4AB30-E2CC-4E2E-8071-F10B5936176B}"/>
              </a:ext>
            </a:extLst>
          </p:cNvPr>
          <p:cNvSpPr txBox="1"/>
          <p:nvPr/>
        </p:nvSpPr>
        <p:spPr>
          <a:xfrm>
            <a:off x="947420" y="1323347"/>
            <a:ext cx="2788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幼圆" panose="02010509060101010101" pitchFamily="49" charset="-122"/>
                <a:ea typeface="幼圆" panose="02010509060101010101" pitchFamily="49" charset="-122"/>
              </a:rPr>
              <a:t>可以实现的功能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D275944E-4EF7-4FA1-B7DC-2BECB62F9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22991829-944F-4E71-9B4C-F68E867A6470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</p:spTree>
    <p:extLst>
      <p:ext uri="{BB962C8B-B14F-4D97-AF65-F5344CB8AC3E}">
        <p14:creationId xmlns:p14="http://schemas.microsoft.com/office/powerpoint/2010/main" val="3093802417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0089FC-DBE4-4A15-8FB8-FFF30468B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420" y="174942"/>
            <a:ext cx="5257800" cy="1325563"/>
          </a:xfrm>
        </p:spPr>
        <p:txBody>
          <a:bodyPr>
            <a:normAutofit/>
          </a:bodyPr>
          <a:lstStyle/>
          <a:p>
            <a:r>
              <a:rPr lang="zh-CN" altLang="en-US" sz="4000" dirty="0">
                <a:latin typeface="幼圆" panose="02010509060101010101" pitchFamily="49" charset="-122"/>
                <a:ea typeface="幼圆" panose="02010509060101010101" pitchFamily="49" charset="-122"/>
              </a:rPr>
              <a:t>橄榄山洞口标注工具</a:t>
            </a:r>
          </a:p>
        </p:txBody>
      </p:sp>
      <p:sp>
        <p:nvSpPr>
          <p:cNvPr id="11" name="内容占位符 10">
            <a:extLst>
              <a:ext uri="{FF2B5EF4-FFF2-40B4-BE49-F238E27FC236}">
                <a16:creationId xmlns:a16="http://schemas.microsoft.com/office/drawing/2014/main" id="{946145BB-30E8-4FD5-B0B3-847DC89BA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420" y="2572068"/>
            <a:ext cx="9941560" cy="3088640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对使用橄榄山工具开的洞口和套管进行标注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自定义选择标记对象类型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自定义选择标记类型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支持自定义添加类型</a:t>
            </a:r>
            <a:endParaRPr lang="en-US" altLang="zh-CN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l"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12" name="减号 11">
            <a:extLst>
              <a:ext uri="{FF2B5EF4-FFF2-40B4-BE49-F238E27FC236}">
                <a16:creationId xmlns:a16="http://schemas.microsoft.com/office/drawing/2014/main" id="{DEB9B867-E5ED-499B-AFF0-F15EDDA29180}"/>
              </a:ext>
            </a:extLst>
          </p:cNvPr>
          <p:cNvSpPr/>
          <p:nvPr/>
        </p:nvSpPr>
        <p:spPr>
          <a:xfrm>
            <a:off x="271780" y="1104724"/>
            <a:ext cx="5760000" cy="252000"/>
          </a:xfrm>
          <a:prstGeom prst="mathMin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7A4AB30-E2CC-4E2E-8071-F10B5936176B}"/>
              </a:ext>
            </a:extLst>
          </p:cNvPr>
          <p:cNvSpPr txBox="1"/>
          <p:nvPr/>
        </p:nvSpPr>
        <p:spPr>
          <a:xfrm>
            <a:off x="947420" y="1323347"/>
            <a:ext cx="2788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幼圆" panose="02010509060101010101" pitchFamily="49" charset="-122"/>
                <a:ea typeface="幼圆" panose="02010509060101010101" pitchFamily="49" charset="-122"/>
              </a:rPr>
              <a:t>可以实现的功能</a:t>
            </a:r>
          </a:p>
        </p:txBody>
      </p:sp>
      <p:sp>
        <p:nvSpPr>
          <p:cNvPr id="3" name="箭头: 右 2">
            <a:hlinkClick r:id="rId2" action="ppaction://hlinkfile"/>
            <a:extLst>
              <a:ext uri="{FF2B5EF4-FFF2-40B4-BE49-F238E27FC236}">
                <a16:creationId xmlns:a16="http://schemas.microsoft.com/office/drawing/2014/main" id="{61580D27-78BF-4BF9-86C5-9C558449330F}"/>
              </a:ext>
            </a:extLst>
          </p:cNvPr>
          <p:cNvSpPr/>
          <p:nvPr/>
        </p:nvSpPr>
        <p:spPr>
          <a:xfrm>
            <a:off x="10119360" y="5801360"/>
            <a:ext cx="924560" cy="584849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E39F0DDB-A23F-4332-A266-54B74FDC03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621A4C62-8A93-43D3-BD6A-642B791AECF3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</p:spTree>
    <p:extLst>
      <p:ext uri="{BB962C8B-B14F-4D97-AF65-F5344CB8AC3E}">
        <p14:creationId xmlns:p14="http://schemas.microsoft.com/office/powerpoint/2010/main" val="4277305656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内容占位符 12">
            <a:extLst>
              <a:ext uri="{FF2B5EF4-FFF2-40B4-BE49-F238E27FC236}">
                <a16:creationId xmlns:a16="http://schemas.microsoft.com/office/drawing/2014/main" id="{79BDF18A-6CA7-4CE8-BD03-0D49AE3E3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" y="6096"/>
            <a:ext cx="12192000" cy="6851904"/>
          </a:xfr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47CE34F7-2C8C-4EEE-9834-A1300A3A6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109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4000" dirty="0">
                <a:latin typeface="幼圆" panose="02010509060101010101" pitchFamily="49" charset="-122"/>
                <a:ea typeface="幼圆" panose="02010509060101010101" pitchFamily="49" charset="-122"/>
              </a:rPr>
              <a:t>技巧复盘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6E049E03-1730-4767-A934-ABE67678A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52672"/>
            <a:ext cx="3566469" cy="4785775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E505FC28-1C7C-4175-B11E-B4960C6038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9637" y="3290980"/>
            <a:ext cx="5157696" cy="784351"/>
          </a:xfrm>
          <a:prstGeom prst="rect">
            <a:avLst/>
          </a:prstGeom>
          <a:effectLst>
            <a:outerShdw blurRad="152400" sx="108000" sy="108000" algn="t" rotWithShape="0">
              <a:prstClr val="black">
                <a:alpha val="20000"/>
              </a:prstClr>
            </a:outerShdw>
          </a:effectLst>
        </p:spPr>
      </p:pic>
      <p:sp>
        <p:nvSpPr>
          <p:cNvPr id="16" name="箭头: 下 15">
            <a:extLst>
              <a:ext uri="{FF2B5EF4-FFF2-40B4-BE49-F238E27FC236}">
                <a16:creationId xmlns:a16="http://schemas.microsoft.com/office/drawing/2014/main" id="{9F060E95-6A0E-4868-9379-D2D681C40C41}"/>
              </a:ext>
            </a:extLst>
          </p:cNvPr>
          <p:cNvSpPr/>
          <p:nvPr/>
        </p:nvSpPr>
        <p:spPr>
          <a:xfrm rot="18243257">
            <a:off x="2321397" y="2706703"/>
            <a:ext cx="555163" cy="1138129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FBD76077-DD12-4B4B-9739-377EF872E4D1}"/>
              </a:ext>
            </a:extLst>
          </p:cNvPr>
          <p:cNvSpPr txBox="1"/>
          <p:nvPr/>
        </p:nvSpPr>
        <p:spPr>
          <a:xfrm>
            <a:off x="6544846" y="1117600"/>
            <a:ext cx="3698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幼圆" panose="02010509060101010101" pitchFamily="49" charset="-122"/>
                <a:ea typeface="幼圆" panose="02010509060101010101" pitchFamily="49" charset="-122"/>
              </a:rPr>
              <a:t>问题</a:t>
            </a:r>
          </a:p>
        </p:txBody>
      </p:sp>
      <p:pic>
        <p:nvPicPr>
          <p:cNvPr id="18" name="图形 17">
            <a:extLst>
              <a:ext uri="{FF2B5EF4-FFF2-40B4-BE49-F238E27FC236}">
                <a16:creationId xmlns:a16="http://schemas.microsoft.com/office/drawing/2014/main" id="{8E42347A-4D78-4680-9348-5BA903F126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180700" y="510967"/>
            <a:ext cx="1213266" cy="1213266"/>
          </a:xfrm>
          <a:prstGeom prst="rect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:a16="http://schemas.microsoft.com/office/drawing/2014/main" id="{7F7E4231-4740-4AA7-8276-90143D53D8BD}"/>
              </a:ext>
            </a:extLst>
          </p:cNvPr>
          <p:cNvSpPr txBox="1"/>
          <p:nvPr/>
        </p:nvSpPr>
        <p:spPr>
          <a:xfrm>
            <a:off x="7277847" y="1913440"/>
            <a:ext cx="45690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在风管上添加是指在管壁与洞口表面距离各添加还是整体添加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?</a:t>
            </a:r>
          </a:p>
          <a:p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例：当前风管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400*400mm</a:t>
            </a:r>
          </a:p>
          <a:p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	 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设置加上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100mm</a:t>
            </a:r>
          </a:p>
          <a:p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	 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则生成洞口为（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	 </a:t>
            </a:r>
            <a:r>
              <a:rPr lang="en-US" altLang="zh-CN" sz="2800" b="1" dirty="0">
                <a:solidFill>
                  <a:schemeClr val="accent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	 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）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EB4B2DA-BBA8-4026-90BD-4752D5CE7FD3}"/>
              </a:ext>
            </a:extLst>
          </p:cNvPr>
          <p:cNvSpPr txBox="1"/>
          <p:nvPr/>
        </p:nvSpPr>
        <p:spPr>
          <a:xfrm>
            <a:off x="10361524" y="5004547"/>
            <a:ext cx="1139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</a:rPr>
              <a:t>600</a:t>
            </a:r>
            <a:r>
              <a:rPr lang="zh-CN" altLang="en-US" dirty="0">
                <a:solidFill>
                  <a:schemeClr val="accent2"/>
                </a:solidFill>
              </a:rPr>
              <a:t>*</a:t>
            </a:r>
            <a:r>
              <a:rPr lang="en-US" altLang="zh-CN" dirty="0">
                <a:solidFill>
                  <a:schemeClr val="accent2"/>
                </a:solidFill>
              </a:rPr>
              <a:t>600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B28DAB1-26BE-46C1-958F-FC42CEF8152E}"/>
              </a:ext>
            </a:extLst>
          </p:cNvPr>
          <p:cNvSpPr txBox="1"/>
          <p:nvPr/>
        </p:nvSpPr>
        <p:spPr>
          <a:xfrm>
            <a:off x="10635342" y="4981874"/>
            <a:ext cx="505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</a:rPr>
              <a:t>？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30547733-7632-4290-99C3-A5118D7DDE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8C7192BA-D5DE-4FD0-9D7D-4E5F60716EF5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</p:spTree>
    <p:extLst>
      <p:ext uri="{BB962C8B-B14F-4D97-AF65-F5344CB8AC3E}">
        <p14:creationId xmlns:p14="http://schemas.microsoft.com/office/powerpoint/2010/main" val="5809319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20" grpId="0"/>
      <p:bldP spid="3" grpId="0"/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内容占位符 12">
            <a:extLst>
              <a:ext uri="{FF2B5EF4-FFF2-40B4-BE49-F238E27FC236}">
                <a16:creationId xmlns:a16="http://schemas.microsoft.com/office/drawing/2014/main" id="{79BDF18A-6CA7-4CE8-BD03-0D49AE3E3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" y="6096"/>
            <a:ext cx="12192000" cy="6851904"/>
          </a:xfr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47CE34F7-2C8C-4EEE-9834-A1300A3A6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109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4000" dirty="0">
                <a:latin typeface="幼圆" panose="02010509060101010101" pitchFamily="49" charset="-122"/>
                <a:ea typeface="幼圆" panose="02010509060101010101" pitchFamily="49" charset="-122"/>
              </a:rPr>
              <a:t>技巧复盘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FBD76077-DD12-4B4B-9739-377EF872E4D1}"/>
              </a:ext>
            </a:extLst>
          </p:cNvPr>
          <p:cNvSpPr txBox="1"/>
          <p:nvPr/>
        </p:nvSpPr>
        <p:spPr>
          <a:xfrm>
            <a:off x="6544846" y="1117600"/>
            <a:ext cx="3698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幼圆" panose="02010509060101010101" pitchFamily="49" charset="-122"/>
                <a:ea typeface="幼圆" panose="02010509060101010101" pitchFamily="49" charset="-122"/>
              </a:rPr>
              <a:t>问题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1575025A-4B38-4E53-8ACA-5D900AF66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222724"/>
            <a:ext cx="3566469" cy="478577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56477C3-8C00-474E-8933-80C28E204C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5419" y="3562621"/>
            <a:ext cx="4818499" cy="767349"/>
          </a:xfrm>
          <a:prstGeom prst="rect">
            <a:avLst/>
          </a:prstGeom>
          <a:effectLst>
            <a:outerShdw blurRad="190500" sx="105000" sy="105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箭头: 下 10">
            <a:extLst>
              <a:ext uri="{FF2B5EF4-FFF2-40B4-BE49-F238E27FC236}">
                <a16:creationId xmlns:a16="http://schemas.microsoft.com/office/drawing/2014/main" id="{E53228E6-E1AE-4B4B-A073-D07B10869C02}"/>
              </a:ext>
            </a:extLst>
          </p:cNvPr>
          <p:cNvSpPr/>
          <p:nvPr/>
        </p:nvSpPr>
        <p:spPr>
          <a:xfrm rot="13865712">
            <a:off x="1726682" y="4023047"/>
            <a:ext cx="555163" cy="1138129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268C191-F3B0-4ED8-8012-5B240AA09128}"/>
              </a:ext>
            </a:extLst>
          </p:cNvPr>
          <p:cNvSpPr txBox="1"/>
          <p:nvPr/>
        </p:nvSpPr>
        <p:spPr>
          <a:xfrm>
            <a:off x="7180700" y="2059305"/>
            <a:ext cx="454401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选择自动计算洞口和套管尺寸</a:t>
            </a:r>
            <a:endParaRPr lang="en-US" altLang="zh-CN" dirty="0"/>
          </a:p>
          <a:p>
            <a:r>
              <a:rPr lang="zh-CN" altLang="en-US" dirty="0">
                <a:solidFill>
                  <a:schemeClr val="accent2"/>
                </a:solidFill>
              </a:rPr>
              <a:t>设置</a:t>
            </a:r>
            <a:r>
              <a:rPr lang="zh-CN" altLang="en-US" dirty="0"/>
              <a:t>当管径</a:t>
            </a:r>
            <a:r>
              <a:rPr lang="en-US" altLang="zh-CN" dirty="0"/>
              <a:t>&lt;300</a:t>
            </a:r>
            <a:r>
              <a:rPr lang="zh-CN" altLang="en-US" dirty="0"/>
              <a:t>时，按管道尺寸加</a:t>
            </a:r>
            <a:r>
              <a:rPr lang="en-US" altLang="zh-CN" dirty="0"/>
              <a:t>1</a:t>
            </a:r>
            <a:r>
              <a:rPr lang="zh-CN" altLang="en-US" dirty="0"/>
              <a:t>级</a:t>
            </a:r>
            <a:endParaRPr lang="en-US" altLang="zh-CN" dirty="0"/>
          </a:p>
          <a:p>
            <a:r>
              <a:rPr lang="en-US" altLang="zh-CN" dirty="0"/>
              <a:t>	</a:t>
            </a:r>
            <a:r>
              <a:rPr lang="zh-CN" altLang="en-US" dirty="0"/>
              <a:t>当管径</a:t>
            </a:r>
            <a:r>
              <a:rPr lang="en-US" altLang="zh-CN" dirty="0"/>
              <a:t>&gt;=300</a:t>
            </a:r>
            <a:r>
              <a:rPr lang="zh-CN" altLang="en-US" dirty="0"/>
              <a:t>时，在管道尺寸上增加</a:t>
            </a:r>
            <a:r>
              <a:rPr lang="en-US" altLang="zh-CN" dirty="0"/>
              <a:t>	100mm</a:t>
            </a:r>
            <a:r>
              <a:rPr lang="zh-CN" altLang="en-US" dirty="0"/>
              <a:t>。</a:t>
            </a:r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问：按照管道尺寸</a:t>
            </a:r>
            <a:r>
              <a:rPr lang="en-US" altLang="zh-CN" dirty="0"/>
              <a:t>DN150</a:t>
            </a:r>
            <a:r>
              <a:rPr lang="zh-CN" altLang="en-US" dirty="0"/>
              <a:t>洞口与套管尺寸</a:t>
            </a:r>
            <a:r>
              <a:rPr lang="en-US" altLang="zh-CN" dirty="0"/>
              <a:t>	</a:t>
            </a:r>
            <a:r>
              <a:rPr lang="zh-CN" altLang="en-US" dirty="0"/>
              <a:t>（ </a:t>
            </a:r>
            <a:r>
              <a:rPr lang="zh-CN" altLang="en-US" dirty="0">
                <a:solidFill>
                  <a:schemeClr val="accent5"/>
                </a:solidFill>
              </a:rPr>
              <a:t>？</a:t>
            </a:r>
            <a:r>
              <a:rPr lang="zh-CN" altLang="en-US" dirty="0"/>
              <a:t> ）</a:t>
            </a:r>
            <a:endParaRPr lang="en-US" altLang="zh-CN" dirty="0"/>
          </a:p>
          <a:p>
            <a:r>
              <a:rPr lang="en-US" altLang="zh-CN" dirty="0"/>
              <a:t>	DN350</a:t>
            </a:r>
            <a:r>
              <a:rPr lang="zh-CN" altLang="en-US" dirty="0"/>
              <a:t>时洞口与套管尺寸（ </a:t>
            </a:r>
            <a:r>
              <a:rPr lang="zh-CN" altLang="en-US" dirty="0">
                <a:solidFill>
                  <a:schemeClr val="accent5"/>
                </a:solidFill>
              </a:rPr>
              <a:t>？ </a:t>
            </a:r>
            <a:r>
              <a:rPr lang="zh-CN" altLang="en-US" dirty="0"/>
              <a:t>）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FAA840E-B524-4A3C-B8F8-1ED1280446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656" y="1200458"/>
            <a:ext cx="5858190" cy="5290304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E3AE0471-1779-45C4-97A0-1D6B059FB03F}"/>
              </a:ext>
            </a:extLst>
          </p:cNvPr>
          <p:cNvSpPr/>
          <p:nvPr/>
        </p:nvSpPr>
        <p:spPr>
          <a:xfrm>
            <a:off x="5639323" y="3601935"/>
            <a:ext cx="1278194" cy="543890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6" name="图形 15">
            <a:extLst>
              <a:ext uri="{FF2B5EF4-FFF2-40B4-BE49-F238E27FC236}">
                <a16:creationId xmlns:a16="http://schemas.microsoft.com/office/drawing/2014/main" id="{E407FF70-24D8-4D19-8034-724C348C25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374691" y="546822"/>
            <a:ext cx="1141556" cy="114155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59E3C8D6-2AC9-4835-802E-BFF0F45D2F2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2141FCC9-E949-48C3-AF11-08C5FB957CF8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</p:spTree>
    <p:extLst>
      <p:ext uri="{BB962C8B-B14F-4D97-AF65-F5344CB8AC3E}">
        <p14:creationId xmlns:p14="http://schemas.microsoft.com/office/powerpoint/2010/main" val="14539782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1" grpId="0" animBg="1"/>
      <p:bldP spid="11" grpId="1" animBg="1"/>
      <p:bldP spid="4" grpId="0"/>
      <p:bldP spid="14" grpId="0" animBg="1"/>
      <p:bldP spid="1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内容占位符 12">
            <a:extLst>
              <a:ext uri="{FF2B5EF4-FFF2-40B4-BE49-F238E27FC236}">
                <a16:creationId xmlns:a16="http://schemas.microsoft.com/office/drawing/2014/main" id="{79BDF18A-6CA7-4CE8-BD03-0D49AE3E3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" y="6096"/>
            <a:ext cx="12192000" cy="6851904"/>
          </a:xfr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47CE34F7-2C8C-4EEE-9834-A1300A3A6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109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4000" dirty="0">
                <a:latin typeface="幼圆" panose="02010509060101010101" pitchFamily="49" charset="-122"/>
                <a:ea typeface="幼圆" panose="02010509060101010101" pitchFamily="49" charset="-122"/>
              </a:rPr>
              <a:t>技巧复盘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D9DC1C23-FA48-4679-8C07-2C188D9B97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9441" y="1322358"/>
            <a:ext cx="6622354" cy="5113463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92861548-CD3F-4E0B-AB16-4F28B07D21B7}"/>
              </a:ext>
            </a:extLst>
          </p:cNvPr>
          <p:cNvSpPr/>
          <p:nvPr/>
        </p:nvSpPr>
        <p:spPr>
          <a:xfrm>
            <a:off x="2700181" y="2027956"/>
            <a:ext cx="705492" cy="3896983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E1E343E-2276-4095-BEC6-0BB7EB914875}"/>
              </a:ext>
            </a:extLst>
          </p:cNvPr>
          <p:cNvSpPr txBox="1"/>
          <p:nvPr/>
        </p:nvSpPr>
        <p:spPr>
          <a:xfrm>
            <a:off x="2262678" y="5903772"/>
            <a:ext cx="1412545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</a:rPr>
              <a:t>管道直径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B41D5317-F4DD-45D1-A169-76449F99ED87}"/>
              </a:ext>
            </a:extLst>
          </p:cNvPr>
          <p:cNvSpPr/>
          <p:nvPr/>
        </p:nvSpPr>
        <p:spPr>
          <a:xfrm>
            <a:off x="3509090" y="1995755"/>
            <a:ext cx="792322" cy="3896983"/>
          </a:xfrm>
          <a:prstGeom prst="rect">
            <a:avLst/>
          </a:prstGeom>
          <a:noFill/>
          <a:ln w="762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836E6605-7D94-4B2E-A781-851C3CD9BFDD}"/>
              </a:ext>
            </a:extLst>
          </p:cNvPr>
          <p:cNvSpPr txBox="1"/>
          <p:nvPr/>
        </p:nvSpPr>
        <p:spPr>
          <a:xfrm>
            <a:off x="3313868" y="5924939"/>
            <a:ext cx="1412545" cy="369332"/>
          </a:xfrm>
          <a:prstGeom prst="rect">
            <a:avLst/>
          </a:prstGeom>
          <a:noFill/>
          <a:ln>
            <a:noFill/>
          </a:ln>
        </p:spPr>
        <p:txBody>
          <a:bodyPr vert="horz" wrap="square" rtlCol="0">
            <a:spAutoFit/>
          </a:bodyPr>
          <a:lstStyle/>
          <a:p>
            <a:r>
              <a:rPr lang="zh-CN" altLang="en-US" b="1" dirty="0">
                <a:solidFill>
                  <a:srgbClr val="0070C0"/>
                </a:solidFill>
              </a:rPr>
              <a:t>套管名字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990FC6AA-A0F1-4E0E-8537-79B86BFAC575}"/>
              </a:ext>
            </a:extLst>
          </p:cNvPr>
          <p:cNvSpPr/>
          <p:nvPr/>
        </p:nvSpPr>
        <p:spPr>
          <a:xfrm>
            <a:off x="4404828" y="1930597"/>
            <a:ext cx="768091" cy="3896983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3333C301-C6BF-443D-B1FF-F3A9FDD7FFC9}"/>
              </a:ext>
            </a:extLst>
          </p:cNvPr>
          <p:cNvSpPr txBox="1"/>
          <p:nvPr/>
        </p:nvSpPr>
        <p:spPr>
          <a:xfrm>
            <a:off x="4301412" y="1506968"/>
            <a:ext cx="1412545" cy="369332"/>
          </a:xfrm>
          <a:prstGeom prst="rect">
            <a:avLst/>
          </a:prstGeom>
          <a:noFill/>
          <a:ln>
            <a:noFill/>
          </a:ln>
        </p:spPr>
        <p:txBody>
          <a:bodyPr vert="horz"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套管外径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3A0E115E-6A3F-42EF-A9D3-A12E37E0846D}"/>
              </a:ext>
            </a:extLst>
          </p:cNvPr>
          <p:cNvSpPr/>
          <p:nvPr/>
        </p:nvSpPr>
        <p:spPr>
          <a:xfrm>
            <a:off x="5257674" y="1952128"/>
            <a:ext cx="838326" cy="3896983"/>
          </a:xfrm>
          <a:prstGeom prst="rect">
            <a:avLst/>
          </a:prstGeom>
          <a:noFill/>
          <a:ln w="762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15AFF1E7-EA54-4E5E-BEAC-DE420AA48288}"/>
              </a:ext>
            </a:extLst>
          </p:cNvPr>
          <p:cNvSpPr txBox="1"/>
          <p:nvPr/>
        </p:nvSpPr>
        <p:spPr>
          <a:xfrm>
            <a:off x="5132236" y="5892738"/>
            <a:ext cx="1412545" cy="369332"/>
          </a:xfrm>
          <a:prstGeom prst="rect">
            <a:avLst/>
          </a:prstGeom>
          <a:noFill/>
          <a:ln>
            <a:noFill/>
          </a:ln>
        </p:spPr>
        <p:txBody>
          <a:bodyPr vert="horz" wrap="square" rtlCol="0">
            <a:spAutoFit/>
          </a:bodyPr>
          <a:lstStyle/>
          <a:p>
            <a:r>
              <a:rPr lang="zh-CN" altLang="en-US" b="1" dirty="0">
                <a:solidFill>
                  <a:srgbClr val="0070C0"/>
                </a:solidFill>
              </a:rPr>
              <a:t>管径误差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680BBAA5-BD07-4C02-B9AF-F89154BF068B}"/>
              </a:ext>
            </a:extLst>
          </p:cNvPr>
          <p:cNvSpPr/>
          <p:nvPr/>
        </p:nvSpPr>
        <p:spPr>
          <a:xfrm>
            <a:off x="6159959" y="1930597"/>
            <a:ext cx="1412545" cy="3896983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72BEDE14-288A-4A47-9C13-83A47EF5D3E6}"/>
              </a:ext>
            </a:extLst>
          </p:cNvPr>
          <p:cNvSpPr txBox="1"/>
          <p:nvPr/>
        </p:nvSpPr>
        <p:spPr>
          <a:xfrm>
            <a:off x="6255198" y="1547397"/>
            <a:ext cx="1412545" cy="369332"/>
          </a:xfrm>
          <a:prstGeom prst="rect">
            <a:avLst/>
          </a:prstGeom>
          <a:noFill/>
          <a:ln>
            <a:noFill/>
          </a:ln>
        </p:spPr>
        <p:txBody>
          <a:bodyPr vert="horz"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套管内径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4326A8E-B213-4AD5-8080-F87B1E17DE83}"/>
              </a:ext>
            </a:extLst>
          </p:cNvPr>
          <p:cNvSpPr txBox="1"/>
          <p:nvPr/>
        </p:nvSpPr>
        <p:spPr>
          <a:xfrm>
            <a:off x="8559544" y="3149485"/>
            <a:ext cx="31895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u="sng" dirty="0">
                <a:solidFill>
                  <a:schemeClr val="accent2"/>
                </a:solidFill>
              </a:rPr>
              <a:t>可自定义计算规则！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4F737F17-CD86-45BF-80D4-69DDBC038A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id="{ECBF5880-72C6-4DC9-A111-41A83C4DF4E3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</p:spTree>
    <p:extLst>
      <p:ext uri="{BB962C8B-B14F-4D97-AF65-F5344CB8AC3E}">
        <p14:creationId xmlns:p14="http://schemas.microsoft.com/office/powerpoint/2010/main" val="26144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" grpId="0"/>
      <p:bldP spid="18" grpId="0" animBg="1"/>
      <p:bldP spid="19" grpId="0" animBg="1"/>
      <p:bldP spid="20" grpId="0" animBg="1"/>
      <p:bldP spid="22" grpId="0"/>
      <p:bldP spid="23" grpId="0" animBg="1"/>
      <p:bldP spid="24" grpId="0" animBg="1"/>
      <p:bldP spid="25" grpId="0" animBg="1"/>
      <p:bldP spid="26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内容占位符 12">
            <a:extLst>
              <a:ext uri="{FF2B5EF4-FFF2-40B4-BE49-F238E27FC236}">
                <a16:creationId xmlns:a16="http://schemas.microsoft.com/office/drawing/2014/main" id="{79BDF18A-6CA7-4CE8-BD03-0D49AE3E3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" y="6096"/>
            <a:ext cx="12192000" cy="6851904"/>
          </a:xfr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47CE34F7-2C8C-4EEE-9834-A1300A3A6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109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4000" dirty="0">
                <a:latin typeface="幼圆" panose="02010509060101010101" pitchFamily="49" charset="-122"/>
                <a:ea typeface="幼圆" panose="02010509060101010101" pitchFamily="49" charset="-122"/>
              </a:rPr>
              <a:t>技巧复盘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4A39825-FC94-411A-B0C9-54B710CE82A9}"/>
              </a:ext>
            </a:extLst>
          </p:cNvPr>
          <p:cNvSpPr txBox="1"/>
          <p:nvPr/>
        </p:nvSpPr>
        <p:spPr>
          <a:xfrm>
            <a:off x="2932921" y="1838255"/>
            <a:ext cx="63261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幼圆" panose="02010509060101010101" pitchFamily="49" charset="-122"/>
                <a:ea typeface="幼圆" panose="02010509060101010101" pitchFamily="49" charset="-122"/>
              </a:rPr>
              <a:t>使用的功能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9AADDC56-6F2A-4E20-8434-6F1585DF70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9803" y="2957700"/>
            <a:ext cx="5169104" cy="215664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D2E97C9-DDB8-495B-913E-E6E14569E3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D35D37BB-343A-4E56-93A1-40C65E3CE809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</p:spTree>
    <p:extLst>
      <p:ext uri="{BB962C8B-B14F-4D97-AF65-F5344CB8AC3E}">
        <p14:creationId xmlns:p14="http://schemas.microsoft.com/office/powerpoint/2010/main" val="554610196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1D2E97C9-DDB8-495B-913E-E6E14569E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33" y="6224"/>
            <a:ext cx="654946" cy="654946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D35D37BB-343A-4E56-93A1-40C65E3CE809}"/>
              </a:ext>
            </a:extLst>
          </p:cNvPr>
          <p:cNvSpPr txBox="1"/>
          <p:nvPr/>
        </p:nvSpPr>
        <p:spPr>
          <a:xfrm>
            <a:off x="10336763" y="177024"/>
            <a:ext cx="1595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北京橄榄软件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8DBC79A-A498-49CF-93C4-F92E73AD2C25}"/>
              </a:ext>
            </a:extLst>
          </p:cNvPr>
          <p:cNvSpPr txBox="1"/>
          <p:nvPr/>
        </p:nvSpPr>
        <p:spPr>
          <a:xfrm>
            <a:off x="2144966" y="2967335"/>
            <a:ext cx="21377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/>
              <a:t>谢谢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6F4AA65C-423F-456B-B6A5-0941ADBEF38C}"/>
              </a:ext>
            </a:extLst>
          </p:cNvPr>
          <p:cNvCxnSpPr>
            <a:cxnSpLocks/>
          </p:cNvCxnSpPr>
          <p:nvPr/>
        </p:nvCxnSpPr>
        <p:spPr>
          <a:xfrm>
            <a:off x="5736771" y="1976754"/>
            <a:ext cx="0" cy="36861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6AB4E273-6AD1-4944-9D3E-7FDA275A9320}"/>
              </a:ext>
            </a:extLst>
          </p:cNvPr>
          <p:cNvGrpSpPr/>
          <p:nvPr/>
        </p:nvGrpSpPr>
        <p:grpSpPr>
          <a:xfrm>
            <a:off x="6376314" y="2000251"/>
            <a:ext cx="2066230" cy="1981200"/>
            <a:chOff x="6519189" y="2390776"/>
            <a:chExt cx="2066230" cy="1981200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911F9B1E-E1D3-40CE-A292-6207BE3F1C49}"/>
                </a:ext>
              </a:extLst>
            </p:cNvPr>
            <p:cNvSpPr/>
            <p:nvPr/>
          </p:nvSpPr>
          <p:spPr>
            <a:xfrm>
              <a:off x="6519189" y="2390776"/>
              <a:ext cx="2066230" cy="19812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2C2B5E5C-1597-4AFC-ABE5-C4706DCE7C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53" t="4754" r="5699" b="5198"/>
            <a:stretch/>
          </p:blipFill>
          <p:spPr>
            <a:xfrm>
              <a:off x="6638926" y="2473151"/>
              <a:ext cx="1815258" cy="1815258"/>
            </a:xfrm>
            <a:prstGeom prst="rect">
              <a:avLst/>
            </a:prstGeom>
            <a:ln w="28575">
              <a:solidFill>
                <a:srgbClr val="00A44F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808E7591-807A-4B0D-865F-4EFE190E642B}"/>
              </a:ext>
            </a:extLst>
          </p:cNvPr>
          <p:cNvGrpSpPr/>
          <p:nvPr/>
        </p:nvGrpSpPr>
        <p:grpSpPr>
          <a:xfrm>
            <a:off x="8690889" y="1999655"/>
            <a:ext cx="2066230" cy="1981200"/>
            <a:chOff x="8833764" y="2390180"/>
            <a:chExt cx="2066230" cy="1981200"/>
          </a:xfrm>
        </p:grpSpPr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5D97B5B0-2DB7-46C3-8B72-81EBA5F8779D}"/>
                </a:ext>
              </a:extLst>
            </p:cNvPr>
            <p:cNvSpPr/>
            <p:nvPr/>
          </p:nvSpPr>
          <p:spPr>
            <a:xfrm>
              <a:off x="8833764" y="2390180"/>
              <a:ext cx="2066230" cy="19812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9E7D6EDF-C7B3-4A88-90F7-D26E2E903B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84" t="4077" r="4917" b="5123"/>
            <a:stretch/>
          </p:blipFill>
          <p:spPr>
            <a:xfrm>
              <a:off x="8991266" y="2473151"/>
              <a:ext cx="1783241" cy="1815258"/>
            </a:xfrm>
            <a:prstGeom prst="rect">
              <a:avLst/>
            </a:prstGeom>
            <a:ln w="28575">
              <a:solidFill>
                <a:srgbClr val="00A44F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id="{49717980-2AF8-4BA4-AAF7-C2D10775BD06}"/>
              </a:ext>
            </a:extLst>
          </p:cNvPr>
          <p:cNvSpPr txBox="1"/>
          <p:nvPr/>
        </p:nvSpPr>
        <p:spPr>
          <a:xfrm>
            <a:off x="6124612" y="4187339"/>
            <a:ext cx="13770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</a:rPr>
              <a:t>橄榄山官网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B3DAB6AE-EA18-485C-9D87-4F1C9C2D20C6}"/>
              </a:ext>
            </a:extLst>
          </p:cNvPr>
          <p:cNvSpPr txBox="1"/>
          <p:nvPr/>
        </p:nvSpPr>
        <p:spPr>
          <a:xfrm>
            <a:off x="8690889" y="4187339"/>
            <a:ext cx="23185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</a:rPr>
              <a:t>橄榄山微信公众平台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99505A3-BB74-4F02-8143-414D85D9DE1C}"/>
              </a:ext>
            </a:extLst>
          </p:cNvPr>
          <p:cNvSpPr txBox="1"/>
          <p:nvPr/>
        </p:nvSpPr>
        <p:spPr>
          <a:xfrm>
            <a:off x="6282978" y="4547117"/>
            <a:ext cx="2159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</a:rPr>
              <a:t>联系电话：</a:t>
            </a:r>
            <a:r>
              <a:rPr lang="en-US" altLang="zh-CN" sz="1400" dirty="0">
                <a:latin typeface="黑体" panose="02010609060101010101" pitchFamily="49" charset="-122"/>
                <a:ea typeface="黑体" panose="02010609060101010101" pitchFamily="49" charset="-122"/>
              </a:rPr>
              <a:t>010-62739770</a:t>
            </a:r>
            <a:endParaRPr lang="zh-CN" altLang="en-US" sz="1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71F833F3-2B75-465E-B30F-5C1C69CCA41A}"/>
              </a:ext>
            </a:extLst>
          </p:cNvPr>
          <p:cNvSpPr txBox="1"/>
          <p:nvPr/>
        </p:nvSpPr>
        <p:spPr>
          <a:xfrm>
            <a:off x="6282977" y="4906894"/>
            <a:ext cx="47265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</a:rPr>
              <a:t>联系地址：北京市海淀区翠湖科技园</a:t>
            </a:r>
            <a:r>
              <a:rPr lang="en-US" altLang="zh-CN" sz="1400" dirty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</a:rPr>
              <a:t>号楼</a:t>
            </a:r>
            <a:r>
              <a:rPr lang="en-US" altLang="zh-CN" sz="14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1400" dirty="0">
                <a:latin typeface="黑体" panose="02010609060101010101" pitchFamily="49" charset="-122"/>
                <a:ea typeface="黑体" panose="02010609060101010101" pitchFamily="49" charset="-122"/>
              </a:rPr>
              <a:t>1312</a:t>
            </a: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</a:rPr>
              <a:t>室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6920FBAD-EA5B-41D6-BC35-A36868E9033F}"/>
              </a:ext>
            </a:extLst>
          </p:cNvPr>
          <p:cNvSpPr txBox="1"/>
          <p:nvPr/>
        </p:nvSpPr>
        <p:spPr>
          <a:xfrm>
            <a:off x="6282977" y="5266670"/>
            <a:ext cx="47265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</a:rPr>
              <a:t>公司官网：</a:t>
            </a:r>
            <a:r>
              <a:rPr lang="en-US" altLang="zh-CN" sz="1400" dirty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www.glsbim.com</a:t>
            </a:r>
            <a:endParaRPr lang="zh-CN" altLang="en-US" sz="14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895170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FFFFFF"/>
      </a:hlink>
      <a:folHlink>
        <a:srgbClr val="FFFFFF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2358</TotalTime>
  <Words>350</Words>
  <Application>Microsoft Office PowerPoint</Application>
  <PresentationFormat>宽屏</PresentationFormat>
  <Paragraphs>92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等线</vt:lpstr>
      <vt:lpstr>等线 Light</vt:lpstr>
      <vt:lpstr>黑体</vt:lpstr>
      <vt:lpstr>幼圆</vt:lpstr>
      <vt:lpstr>Arial</vt:lpstr>
      <vt:lpstr>Calibri</vt:lpstr>
      <vt:lpstr>Calibri Light</vt:lpstr>
      <vt:lpstr>Wingdings</vt:lpstr>
      <vt:lpstr>Office Theme</vt:lpstr>
      <vt:lpstr>橄榄山 430BIM快课</vt:lpstr>
      <vt:lpstr>从开洞到标注出图只因学习这个方法 工作效率提高10倍</vt:lpstr>
      <vt:lpstr>每双周周四下午三点三十分钟</vt:lpstr>
      <vt:lpstr>主要内容</vt:lpstr>
      <vt:lpstr>PowerPoint 演示文稿</vt:lpstr>
      <vt:lpstr>橄榄山墙上开洞工具</vt:lpstr>
      <vt:lpstr>橄榄山多管开洞工具</vt:lpstr>
      <vt:lpstr>橄榄山洞口标注工具</vt:lpstr>
      <vt:lpstr>技巧复盘</vt:lpstr>
      <vt:lpstr>技巧复盘</vt:lpstr>
      <vt:lpstr>技巧复盘</vt:lpstr>
      <vt:lpstr>技巧复盘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橄榄山软件430BIM快课</dc:title>
  <dc:creator>asus</dc:creator>
  <cp:lastModifiedBy>asus</cp:lastModifiedBy>
  <cp:revision>48</cp:revision>
  <dcterms:created xsi:type="dcterms:W3CDTF">2018-07-07T03:13:31Z</dcterms:created>
  <dcterms:modified xsi:type="dcterms:W3CDTF">2018-07-18T06:38:21Z</dcterms:modified>
</cp:coreProperties>
</file>