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79" r:id="rId4"/>
    <p:sldId id="280" r:id="rId5"/>
    <p:sldId id="281" r:id="rId6"/>
    <p:sldId id="259" r:id="rId7"/>
    <p:sldId id="257" r:id="rId8"/>
    <p:sldId id="263" r:id="rId9"/>
    <p:sldId id="266" r:id="rId10"/>
    <p:sldId id="267" r:id="rId11"/>
    <p:sldId id="282" r:id="rId12"/>
    <p:sldId id="283" r:id="rId13"/>
    <p:sldId id="27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 ebekah" initials="Re" lastIdx="2" clrIdx="0">
    <p:extLst>
      <p:ext uri="{19B8F6BF-5375-455C-9EA6-DF929625EA0E}">
        <p15:presenceInfo xmlns:p15="http://schemas.microsoft.com/office/powerpoint/2012/main" userId="bb4e6294ca3a9bb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42F1A"/>
    <a:srgbClr val="99CA3C"/>
    <a:srgbClr val="93C331"/>
    <a:srgbClr val="D5E8AC"/>
    <a:srgbClr val="CDE49F"/>
    <a:srgbClr val="B9D181"/>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1" autoAdjust="0"/>
    <p:restoredTop sz="94660"/>
  </p:normalViewPr>
  <p:slideViewPr>
    <p:cSldViewPr snapToGrid="0">
      <p:cViewPr varScale="1">
        <p:scale>
          <a:sx n="86" d="100"/>
          <a:sy n="86" d="100"/>
        </p:scale>
        <p:origin x="4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06-04T22:13:01.736" idx="2">
    <p:pos x="10" y="10"/>
    <p:text>譬如说只想对于项目中的墙和梁碰撞</p:text>
    <p:extLst>
      <p:ext uri="{C676402C-5697-4E1C-873F-D02D1690AC5C}">
        <p15:threadingInfo xmlns:p15="http://schemas.microsoft.com/office/powerpoint/2012/main" timeZoneBias="-480"/>
      </p:ext>
    </p:extLst>
  </p:cm>
</p:cmLst>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22" name="图片 21">
            <a:extLst>
              <a:ext uri="{FF2B5EF4-FFF2-40B4-BE49-F238E27FC236}">
                <a16:creationId xmlns:a16="http://schemas.microsoft.com/office/drawing/2014/main" id="{E4318CAA-065E-496B-A4BD-D350D770B230}"/>
              </a:ext>
            </a:extLst>
          </p:cNvPr>
          <p:cNvPicPr>
            <a:picLocks noChangeAspect="1"/>
          </p:cNvPicPr>
          <p:nvPr userDrawn="1"/>
        </p:nvPicPr>
        <p:blipFill>
          <a:blip r:embed="rId2"/>
          <a:stretch>
            <a:fillRect/>
          </a:stretch>
        </p:blipFill>
        <p:spPr>
          <a:xfrm>
            <a:off x="9944099" y="154928"/>
            <a:ext cx="530871" cy="530871"/>
          </a:xfrm>
          <a:prstGeom prst="rect">
            <a:avLst/>
          </a:prstGeom>
        </p:spPr>
      </p:pic>
      <p:sp>
        <p:nvSpPr>
          <p:cNvPr id="23" name="文本框 22">
            <a:extLst>
              <a:ext uri="{FF2B5EF4-FFF2-40B4-BE49-F238E27FC236}">
                <a16:creationId xmlns:a16="http://schemas.microsoft.com/office/drawing/2014/main" id="{2A3BFE42-6918-47AE-A06D-6DE167A8434B}"/>
              </a:ext>
            </a:extLst>
          </p:cNvPr>
          <p:cNvSpPr txBox="1"/>
          <p:nvPr userDrawn="1"/>
        </p:nvSpPr>
        <p:spPr>
          <a:xfrm>
            <a:off x="10371666" y="233070"/>
            <a:ext cx="1800493" cy="369332"/>
          </a:xfrm>
          <a:prstGeom prst="rect">
            <a:avLst/>
          </a:prstGeom>
          <a:noFill/>
        </p:spPr>
        <p:txBody>
          <a:bodyPr wrap="none" rtlCol="0">
            <a:spAutoFit/>
          </a:bodyPr>
          <a:lstStyle/>
          <a:p>
            <a:r>
              <a:rPr lang="zh-CN" altLang="en-US" dirty="0">
                <a:solidFill>
                  <a:schemeClr val="bg1"/>
                </a:solidFill>
                <a:latin typeface="+mj-ea"/>
                <a:ea typeface="+mj-ea"/>
              </a:rPr>
              <a:t>北京橄榄山软件</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zh-CN" altLang="en-US"/>
              <a:t>单击此处编辑母版标题样式</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B61BEF0D-F0BB-DE4B-95CE-6DB70DBA9567}" type="datetimeFigureOut">
              <a:rPr lang="en-US" dirty="0"/>
              <a:pPr/>
              <a:t>6/28/2018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6/28/2018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6/28/2018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6/28/2018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6/28/2018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zh-CN" altLang="en-US"/>
              <a:t>单击此处编辑母版标题样式</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42A54C80-263E-416B-A8E0-580EDEADCBDC}" type="datetimeFigureOut">
              <a:rPr lang="en-US" dirty="0"/>
              <a:t>6/28/2018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p>
        </p:txBody>
      </p:sp>
      <p:sp>
        <p:nvSpPr>
          <p:cNvPr id="5" name="Date Placeholder 4"/>
          <p:cNvSpPr>
            <a:spLocks noGrp="1"/>
          </p:cNvSpPr>
          <p:nvPr>
            <p:ph type="dt" sz="half" idx="10"/>
          </p:nvPr>
        </p:nvSpPr>
        <p:spPr/>
        <p:txBody>
          <a:bodyPr/>
          <a:lstStyle/>
          <a:p>
            <a:fld id="{B61BEF0D-F0BB-DE4B-95CE-6DB70DBA9567}" type="datetimeFigureOut">
              <a:rPr lang="en-US" dirty="0"/>
              <a:pPr/>
              <a:t>6/28/2018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标题和描述">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zh-CN" altLang="en-US"/>
              <a:t>单击此处编辑母版标题样式</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B61BEF0D-F0BB-DE4B-95CE-6DB70DBA9567}" type="datetimeFigureOut">
              <a:rPr lang="en-US" dirty="0"/>
              <a:pPr/>
              <a:t>6/28/2018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带描述的引言">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zh-CN" altLang="en-US"/>
              <a:t>单击此处编辑母版标题样式</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编辑母版文本样式</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B61BEF0D-F0BB-DE4B-95CE-6DB70DBA9567}" type="datetimeFigureOut">
              <a:rPr lang="en-US" dirty="0"/>
              <a:pPr/>
              <a:t>6/28/2018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zh-CN" altLang="en-US"/>
              <a:t>单击此处编辑母版标题样式</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B61BEF0D-F0BB-DE4B-95CE-6DB70DBA9567}" type="datetimeFigureOut">
              <a:rPr lang="en-US" dirty="0"/>
              <a:pPr/>
              <a:t>6/28/2018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言名片">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zh-CN" altLang="en-US"/>
              <a:t>单击此处编辑母版标题样式</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编辑母版文本样式</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B61BEF0D-F0BB-DE4B-95CE-6DB70DBA9567}" type="datetimeFigureOut">
              <a:rPr lang="en-US" dirty="0"/>
              <a:pPr/>
              <a:t>6/28/2018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真或假">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zh-CN" altLang="en-US"/>
              <a:t>单击此处编辑母版标题样式</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编辑母版文本样式</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B61BEF0D-F0BB-DE4B-95CE-6DB70DBA9567}" type="datetimeFigureOut">
              <a:rPr lang="en-US" dirty="0"/>
              <a:pPr/>
              <a:t>6/28/2018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6/28/2018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6/28/2018</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pic>
        <p:nvPicPr>
          <p:cNvPr id="18" name="图片 17">
            <a:extLst>
              <a:ext uri="{FF2B5EF4-FFF2-40B4-BE49-F238E27FC236}">
                <a16:creationId xmlns:a16="http://schemas.microsoft.com/office/drawing/2014/main" id="{239ED2CD-C08D-4947-8E82-C09836752495}"/>
              </a:ext>
            </a:extLst>
          </p:cNvPr>
          <p:cNvPicPr>
            <a:picLocks noChangeAspect="1"/>
          </p:cNvPicPr>
          <p:nvPr userDrawn="1"/>
        </p:nvPicPr>
        <p:blipFill>
          <a:blip r:embed="rId18"/>
          <a:stretch>
            <a:fillRect/>
          </a:stretch>
        </p:blipFill>
        <p:spPr>
          <a:xfrm>
            <a:off x="9944099" y="154928"/>
            <a:ext cx="530871" cy="530871"/>
          </a:xfrm>
          <a:prstGeom prst="rect">
            <a:avLst/>
          </a:prstGeom>
        </p:spPr>
      </p:pic>
      <p:sp>
        <p:nvSpPr>
          <p:cNvPr id="19" name="文本框 18">
            <a:extLst>
              <a:ext uri="{FF2B5EF4-FFF2-40B4-BE49-F238E27FC236}">
                <a16:creationId xmlns:a16="http://schemas.microsoft.com/office/drawing/2014/main" id="{9EC8D208-95CB-4F7F-AEFF-0E1CE18204C5}"/>
              </a:ext>
            </a:extLst>
          </p:cNvPr>
          <p:cNvSpPr txBox="1"/>
          <p:nvPr userDrawn="1"/>
        </p:nvSpPr>
        <p:spPr>
          <a:xfrm>
            <a:off x="10371666" y="233070"/>
            <a:ext cx="1800493" cy="369332"/>
          </a:xfrm>
          <a:prstGeom prst="rect">
            <a:avLst/>
          </a:prstGeom>
          <a:noFill/>
        </p:spPr>
        <p:txBody>
          <a:bodyPr wrap="none" rtlCol="0">
            <a:spAutoFit/>
          </a:bodyPr>
          <a:lstStyle/>
          <a:p>
            <a:r>
              <a:rPr lang="zh-CN" altLang="en-US" dirty="0">
                <a:solidFill>
                  <a:schemeClr val="bg1"/>
                </a:solidFill>
                <a:latin typeface="+mj-ea"/>
                <a:ea typeface="+mj-ea"/>
              </a:rPr>
              <a:t>北京橄榄山软件</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3E26814-471B-4E4E-8F38-A4BDA45542F5}"/>
              </a:ext>
            </a:extLst>
          </p:cNvPr>
          <p:cNvSpPr>
            <a:spLocks noGrp="1"/>
          </p:cNvSpPr>
          <p:nvPr>
            <p:ph type="ctrTitle"/>
          </p:nvPr>
        </p:nvSpPr>
        <p:spPr>
          <a:xfrm>
            <a:off x="1507067" y="2995748"/>
            <a:ext cx="7766936" cy="1055087"/>
          </a:xfrm>
        </p:spPr>
        <p:txBody>
          <a:bodyPr/>
          <a:lstStyle/>
          <a:p>
            <a:r>
              <a:rPr lang="zh-CN" altLang="en-US" dirty="0"/>
              <a:t>橄榄山软件</a:t>
            </a:r>
            <a:r>
              <a:rPr lang="en-US" altLang="zh-CN" dirty="0">
                <a:latin typeface="+mj-ea"/>
              </a:rPr>
              <a:t>430BIM</a:t>
            </a:r>
            <a:r>
              <a:rPr lang="zh-CN" altLang="en-US" dirty="0">
                <a:latin typeface="+mj-ea"/>
              </a:rPr>
              <a:t>快课</a:t>
            </a:r>
          </a:p>
        </p:txBody>
      </p:sp>
      <p:sp>
        <p:nvSpPr>
          <p:cNvPr id="3" name="副标题 2">
            <a:extLst>
              <a:ext uri="{FF2B5EF4-FFF2-40B4-BE49-F238E27FC236}">
                <a16:creationId xmlns:a16="http://schemas.microsoft.com/office/drawing/2014/main" id="{26D7A703-7CD3-4104-A850-42EAFE85C984}"/>
              </a:ext>
            </a:extLst>
          </p:cNvPr>
          <p:cNvSpPr>
            <a:spLocks noGrp="1"/>
          </p:cNvSpPr>
          <p:nvPr>
            <p:ph type="subTitle" idx="1"/>
          </p:nvPr>
        </p:nvSpPr>
        <p:spPr>
          <a:xfrm>
            <a:off x="7010400" y="4625599"/>
            <a:ext cx="2063306" cy="460207"/>
          </a:xfrm>
        </p:spPr>
        <p:txBody>
          <a:bodyPr>
            <a:normAutofit/>
          </a:bodyPr>
          <a:lstStyle/>
          <a:p>
            <a:r>
              <a:rPr lang="zh-CN" altLang="en-US" sz="2400" dirty="0"/>
              <a:t>讲师：杨晓霁</a:t>
            </a:r>
          </a:p>
        </p:txBody>
      </p:sp>
    </p:spTree>
    <p:extLst>
      <p:ext uri="{BB962C8B-B14F-4D97-AF65-F5344CB8AC3E}">
        <p14:creationId xmlns:p14="http://schemas.microsoft.com/office/powerpoint/2010/main" val="1360465993"/>
      </p:ext>
    </p:extLst>
  </p:cSld>
  <p:clrMapOvr>
    <a:masterClrMapping/>
  </p:clrMapOvr>
  <mc:AlternateContent xmlns:mc="http://schemas.openxmlformats.org/markup-compatibility/2006" xmlns:p14="http://schemas.microsoft.com/office/powerpoint/2010/main">
    <mc:Choice Requires="p14">
      <p:transition spd="slow" p14:dur="175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44A317E-D9A7-492D-B24E-E8E5080F2FB3}"/>
              </a:ext>
            </a:extLst>
          </p:cNvPr>
          <p:cNvSpPr>
            <a:spLocks noGrp="1"/>
          </p:cNvSpPr>
          <p:nvPr>
            <p:ph type="title"/>
          </p:nvPr>
        </p:nvSpPr>
        <p:spPr/>
        <p:txBody>
          <a:bodyPr/>
          <a:lstStyle/>
          <a:p>
            <a:r>
              <a:rPr lang="zh-CN" altLang="en-US" dirty="0"/>
              <a:t>主要内容</a:t>
            </a:r>
          </a:p>
        </p:txBody>
      </p:sp>
      <p:sp>
        <p:nvSpPr>
          <p:cNvPr id="3" name="内容占位符 2">
            <a:extLst>
              <a:ext uri="{FF2B5EF4-FFF2-40B4-BE49-F238E27FC236}">
                <a16:creationId xmlns:a16="http://schemas.microsoft.com/office/drawing/2014/main" id="{A458DD0C-97B4-46B6-90CC-D921E69EC4DA}"/>
              </a:ext>
            </a:extLst>
          </p:cNvPr>
          <p:cNvSpPr>
            <a:spLocks noGrp="1"/>
          </p:cNvSpPr>
          <p:nvPr>
            <p:ph idx="1"/>
          </p:nvPr>
        </p:nvSpPr>
        <p:spPr>
          <a:xfrm>
            <a:off x="1011631" y="2259875"/>
            <a:ext cx="8596668" cy="3988525"/>
          </a:xfrm>
        </p:spPr>
        <p:txBody>
          <a:bodyPr>
            <a:normAutofit/>
          </a:bodyPr>
          <a:lstStyle/>
          <a:p>
            <a:r>
              <a:rPr lang="zh-CN" altLang="en-US" sz="3200" dirty="0">
                <a:solidFill>
                  <a:srgbClr val="99CA3C"/>
                </a:solidFill>
                <a:latin typeface="华文新魏 (正文)"/>
                <a:hlinkClick r:id="" action="ppaction://hlinkshowjump?jump=nextslide"/>
              </a:rPr>
              <a:t>橄榄山碰撞报告的使用技巧</a:t>
            </a:r>
            <a:endParaRPr lang="en-US" altLang="zh-CN" sz="3200" dirty="0">
              <a:solidFill>
                <a:srgbClr val="99CA3C"/>
              </a:solidFill>
              <a:latin typeface="华文新魏 (正文)"/>
            </a:endParaRPr>
          </a:p>
          <a:p>
            <a:r>
              <a:rPr lang="zh-CN" altLang="en-US" sz="3200" u="sng" dirty="0">
                <a:solidFill>
                  <a:srgbClr val="99CA3C"/>
                </a:solidFill>
                <a:latin typeface="华文新魏 (正文)"/>
                <a:hlinkClick r:id="rId2" action="ppaction://hlinksldjump"/>
              </a:rPr>
              <a:t>橄榄山碰撞报告的实操演示</a:t>
            </a:r>
            <a:endParaRPr lang="en-US" altLang="zh-CN" sz="3200" u="sng" dirty="0">
              <a:solidFill>
                <a:srgbClr val="99CA3C"/>
              </a:solidFill>
              <a:latin typeface="华文新魏 (正文)"/>
            </a:endParaRPr>
          </a:p>
          <a:p>
            <a:endParaRPr lang="zh-CN" altLang="en-US" sz="3200" dirty="0"/>
          </a:p>
        </p:txBody>
      </p:sp>
    </p:spTree>
    <p:extLst>
      <p:ext uri="{BB962C8B-B14F-4D97-AF65-F5344CB8AC3E}">
        <p14:creationId xmlns:p14="http://schemas.microsoft.com/office/powerpoint/2010/main" val="3113219895"/>
      </p:ext>
    </p:extLst>
  </p:cSld>
  <p:clrMapOvr>
    <a:masterClrMapping/>
  </p:clrMapOvr>
  <mc:AlternateContent xmlns:mc="http://schemas.openxmlformats.org/markup-compatibility/2006" xmlns:p14="http://schemas.microsoft.com/office/powerpoint/2010/main">
    <mc:Choice Requires="p14">
      <p:transition spd="slow" p14:dur="175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D60862F-8FEE-4208-9C32-32C23B93B99B}"/>
              </a:ext>
            </a:extLst>
          </p:cNvPr>
          <p:cNvSpPr>
            <a:spLocks noGrp="1"/>
          </p:cNvSpPr>
          <p:nvPr>
            <p:ph type="title"/>
          </p:nvPr>
        </p:nvSpPr>
        <p:spPr>
          <a:xfrm>
            <a:off x="696999" y="796413"/>
            <a:ext cx="6146253" cy="1320800"/>
          </a:xfrm>
        </p:spPr>
        <p:txBody>
          <a:bodyPr>
            <a:normAutofit fontScale="90000"/>
          </a:bodyPr>
          <a:lstStyle/>
          <a:p>
            <a:r>
              <a:rPr lang="zh-CN" altLang="en-US" sz="2800" dirty="0">
                <a:solidFill>
                  <a:schemeClr val="bg1">
                    <a:lumMod val="65000"/>
                  </a:schemeClr>
                </a:solidFill>
                <a:latin typeface="+mn-ea"/>
                <a:ea typeface="+mn-ea"/>
              </a:rPr>
              <a:t>通常在项目进行当中，我们需要进行碰撞检查，出碰撞报告用于会审</a:t>
            </a:r>
            <a:br>
              <a:rPr lang="en-US" altLang="zh-CN" sz="2800" dirty="0">
                <a:solidFill>
                  <a:schemeClr val="bg1">
                    <a:lumMod val="65000"/>
                  </a:schemeClr>
                </a:solidFill>
                <a:latin typeface="+mn-ea"/>
                <a:ea typeface="+mn-ea"/>
              </a:rPr>
            </a:br>
            <a:r>
              <a:rPr lang="zh-CN" altLang="en-US" sz="2800" dirty="0">
                <a:solidFill>
                  <a:schemeClr val="bg1">
                    <a:lumMod val="65000"/>
                  </a:schemeClr>
                </a:solidFill>
                <a:latin typeface="+mn-ea"/>
                <a:ea typeface="+mn-ea"/>
              </a:rPr>
              <a:t>一般是使用</a:t>
            </a:r>
            <a:r>
              <a:rPr lang="en-US" altLang="zh-CN" sz="2800" dirty="0" err="1">
                <a:solidFill>
                  <a:schemeClr val="bg1">
                    <a:lumMod val="65000"/>
                  </a:schemeClr>
                </a:solidFill>
                <a:latin typeface="+mn-ea"/>
                <a:ea typeface="+mn-ea"/>
              </a:rPr>
              <a:t>navisworks</a:t>
            </a:r>
            <a:r>
              <a:rPr lang="zh-CN" altLang="en-US" sz="2800" dirty="0">
                <a:solidFill>
                  <a:schemeClr val="bg1">
                    <a:lumMod val="65000"/>
                  </a:schemeClr>
                </a:solidFill>
                <a:latin typeface="+mn-ea"/>
                <a:ea typeface="+mn-ea"/>
              </a:rPr>
              <a:t>进行碰撞检查→然后分类截图并确定碰撞位置写入</a:t>
            </a:r>
            <a:r>
              <a:rPr lang="en-US" altLang="zh-CN" sz="2800" dirty="0">
                <a:solidFill>
                  <a:schemeClr val="bg1">
                    <a:lumMod val="65000"/>
                  </a:schemeClr>
                </a:solidFill>
                <a:latin typeface="+mn-ea"/>
                <a:ea typeface="+mn-ea"/>
              </a:rPr>
              <a:t>word</a:t>
            </a:r>
            <a:r>
              <a:rPr lang="zh-CN" altLang="en-US" sz="2800" dirty="0">
                <a:solidFill>
                  <a:schemeClr val="bg1">
                    <a:lumMod val="65000"/>
                  </a:schemeClr>
                </a:solidFill>
                <a:latin typeface="+mn-ea"/>
                <a:ea typeface="+mn-ea"/>
              </a:rPr>
              <a:t>文档</a:t>
            </a:r>
          </a:p>
        </p:txBody>
      </p:sp>
      <p:pic>
        <p:nvPicPr>
          <p:cNvPr id="9" name="内容占位符 8">
            <a:extLst>
              <a:ext uri="{FF2B5EF4-FFF2-40B4-BE49-F238E27FC236}">
                <a16:creationId xmlns:a16="http://schemas.microsoft.com/office/drawing/2014/main" id="{726B56B3-033E-4DB2-AD20-D1E967C622F3}"/>
              </a:ext>
            </a:extLst>
          </p:cNvPr>
          <p:cNvPicPr>
            <a:picLocks noGrp="1" noChangeAspect="1"/>
          </p:cNvPicPr>
          <p:nvPr>
            <p:ph idx="1"/>
          </p:nvPr>
        </p:nvPicPr>
        <p:blipFill>
          <a:blip r:embed="rId2"/>
          <a:stretch>
            <a:fillRect/>
          </a:stretch>
        </p:blipFill>
        <p:spPr>
          <a:xfrm>
            <a:off x="2053922" y="2977101"/>
            <a:ext cx="3432405" cy="2485061"/>
          </a:xfrm>
        </p:spPr>
      </p:pic>
      <p:sp>
        <p:nvSpPr>
          <p:cNvPr id="10" name="文本框 9">
            <a:extLst>
              <a:ext uri="{FF2B5EF4-FFF2-40B4-BE49-F238E27FC236}">
                <a16:creationId xmlns:a16="http://schemas.microsoft.com/office/drawing/2014/main" id="{8F629FBB-D419-4FBB-9353-F295EE9C8378}"/>
              </a:ext>
            </a:extLst>
          </p:cNvPr>
          <p:cNvSpPr txBox="1"/>
          <p:nvPr/>
        </p:nvSpPr>
        <p:spPr>
          <a:xfrm>
            <a:off x="1961689" y="5738421"/>
            <a:ext cx="3826552" cy="646331"/>
          </a:xfrm>
          <a:prstGeom prst="rect">
            <a:avLst/>
          </a:prstGeom>
          <a:noFill/>
        </p:spPr>
        <p:txBody>
          <a:bodyPr wrap="square" rtlCol="0">
            <a:spAutoFit/>
          </a:bodyPr>
          <a:lstStyle/>
          <a:p>
            <a:pPr algn="ctr"/>
            <a:r>
              <a:rPr lang="zh-CN" altLang="en-US" dirty="0">
                <a:solidFill>
                  <a:srgbClr val="CDE49F"/>
                </a:solidFill>
              </a:rPr>
              <a:t>我截我截我截截截</a:t>
            </a:r>
            <a:endParaRPr lang="en-US" altLang="zh-CN" dirty="0">
              <a:solidFill>
                <a:srgbClr val="CDE49F"/>
              </a:solidFill>
            </a:endParaRPr>
          </a:p>
          <a:p>
            <a:r>
              <a:rPr lang="zh-CN" altLang="en-US" dirty="0">
                <a:solidFill>
                  <a:srgbClr val="CDE49F"/>
                </a:solidFill>
              </a:rPr>
              <a:t>游走在</a:t>
            </a:r>
            <a:r>
              <a:rPr lang="en-US" altLang="zh-CN" dirty="0">
                <a:solidFill>
                  <a:srgbClr val="CDE49F"/>
                </a:solidFill>
              </a:rPr>
              <a:t>word</a:t>
            </a:r>
            <a:r>
              <a:rPr lang="zh-CN" altLang="en-US" dirty="0">
                <a:solidFill>
                  <a:srgbClr val="CDE49F"/>
                </a:solidFill>
              </a:rPr>
              <a:t>、</a:t>
            </a:r>
            <a:r>
              <a:rPr lang="en-US" altLang="zh-CN" dirty="0" err="1">
                <a:solidFill>
                  <a:srgbClr val="CDE49F"/>
                </a:solidFill>
              </a:rPr>
              <a:t>revit</a:t>
            </a:r>
            <a:r>
              <a:rPr lang="zh-CN" altLang="en-US" dirty="0">
                <a:solidFill>
                  <a:srgbClr val="CDE49F"/>
                </a:solidFill>
              </a:rPr>
              <a:t>、</a:t>
            </a:r>
            <a:r>
              <a:rPr lang="en-US" altLang="zh-CN" dirty="0" err="1">
                <a:solidFill>
                  <a:srgbClr val="CDE49F"/>
                </a:solidFill>
              </a:rPr>
              <a:t>navisworks</a:t>
            </a:r>
            <a:r>
              <a:rPr lang="zh-CN" altLang="en-US" dirty="0">
                <a:solidFill>
                  <a:srgbClr val="CDE49F"/>
                </a:solidFill>
              </a:rPr>
              <a:t>中</a:t>
            </a:r>
            <a:endParaRPr lang="en-US" altLang="zh-CN" dirty="0">
              <a:solidFill>
                <a:srgbClr val="CDE49F"/>
              </a:solidFill>
            </a:endParaRPr>
          </a:p>
        </p:txBody>
      </p:sp>
    </p:spTree>
    <p:extLst>
      <p:ext uri="{BB962C8B-B14F-4D97-AF65-F5344CB8AC3E}">
        <p14:creationId xmlns:p14="http://schemas.microsoft.com/office/powerpoint/2010/main" val="3132639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E3C9D91-D76C-414B-897C-856B0617620D}"/>
              </a:ext>
            </a:extLst>
          </p:cNvPr>
          <p:cNvSpPr>
            <a:spLocks noGrp="1"/>
          </p:cNvSpPr>
          <p:nvPr>
            <p:ph type="title"/>
          </p:nvPr>
        </p:nvSpPr>
        <p:spPr>
          <a:xfrm>
            <a:off x="2496301" y="2620398"/>
            <a:ext cx="8596668" cy="1320800"/>
          </a:xfrm>
        </p:spPr>
        <p:txBody>
          <a:bodyPr>
            <a:normAutofit fontScale="90000"/>
          </a:bodyPr>
          <a:lstStyle/>
          <a:p>
            <a:r>
              <a:rPr lang="zh-CN" altLang="en-US" dirty="0">
                <a:latin typeface="+mn-ea"/>
                <a:ea typeface="+mn-ea"/>
              </a:rPr>
              <a:t>你需要的 </a:t>
            </a:r>
            <a:r>
              <a:rPr lang="zh-CN" altLang="en-US" u="sng" dirty="0">
                <a:solidFill>
                  <a:schemeClr val="accent3"/>
                </a:solidFill>
                <a:latin typeface="+mn-ea"/>
                <a:ea typeface="+mn-ea"/>
              </a:rPr>
              <a:t>一键检查碰撞</a:t>
            </a:r>
            <a:br>
              <a:rPr lang="en-US" altLang="zh-CN" u="sng" dirty="0">
                <a:solidFill>
                  <a:schemeClr val="accent3"/>
                </a:solidFill>
                <a:latin typeface="+mn-ea"/>
                <a:ea typeface="+mn-ea"/>
              </a:rPr>
            </a:br>
            <a:r>
              <a:rPr lang="en-US" altLang="zh-CN" dirty="0">
                <a:solidFill>
                  <a:schemeClr val="accent3"/>
                </a:solidFill>
                <a:latin typeface="+mn-ea"/>
                <a:ea typeface="+mn-ea"/>
              </a:rPr>
              <a:t>				</a:t>
            </a:r>
            <a:r>
              <a:rPr lang="zh-CN" altLang="en-US" u="sng" dirty="0">
                <a:solidFill>
                  <a:schemeClr val="accent3"/>
                </a:solidFill>
                <a:latin typeface="+mn-ea"/>
                <a:ea typeface="+mn-ea"/>
              </a:rPr>
              <a:t>一键生成碰撞报告</a:t>
            </a:r>
            <a:br>
              <a:rPr lang="en-US" altLang="zh-CN" u="sng" dirty="0">
                <a:solidFill>
                  <a:schemeClr val="accent3"/>
                </a:solidFill>
                <a:latin typeface="+mn-ea"/>
                <a:ea typeface="+mn-ea"/>
              </a:rPr>
            </a:br>
            <a:r>
              <a:rPr lang="en-US" altLang="zh-CN" dirty="0">
                <a:solidFill>
                  <a:schemeClr val="accent3"/>
                </a:solidFill>
                <a:latin typeface="+mn-ea"/>
                <a:ea typeface="+mn-ea"/>
              </a:rPr>
              <a:t>				</a:t>
            </a:r>
            <a:r>
              <a:rPr lang="zh-CN" altLang="en-US" u="sng" dirty="0">
                <a:solidFill>
                  <a:schemeClr val="accent3"/>
                </a:solidFill>
                <a:latin typeface="+mn-ea"/>
                <a:ea typeface="+mn-ea"/>
              </a:rPr>
              <a:t>一键统计碰撞构件信息</a:t>
            </a:r>
            <a:br>
              <a:rPr lang="en-US" altLang="zh-CN" u="sng" dirty="0">
                <a:solidFill>
                  <a:schemeClr val="accent3"/>
                </a:solidFill>
                <a:latin typeface="+mn-ea"/>
                <a:ea typeface="+mn-ea"/>
              </a:rPr>
            </a:br>
            <a:r>
              <a:rPr lang="en-US" altLang="zh-CN" dirty="0">
                <a:solidFill>
                  <a:schemeClr val="accent3"/>
                </a:solidFill>
                <a:latin typeface="+mn-ea"/>
                <a:ea typeface="+mn-ea"/>
              </a:rPr>
              <a:t>				</a:t>
            </a:r>
            <a:r>
              <a:rPr lang="zh-CN" altLang="en-US" u="sng" dirty="0">
                <a:solidFill>
                  <a:schemeClr val="accent3"/>
                </a:solidFill>
                <a:latin typeface="+mn-ea"/>
                <a:ea typeface="+mn-ea"/>
              </a:rPr>
              <a:t>自动跳转碰撞点视图</a:t>
            </a:r>
            <a:br>
              <a:rPr lang="en-US" altLang="zh-CN" u="sng" dirty="0">
                <a:solidFill>
                  <a:schemeClr val="accent3"/>
                </a:solidFill>
              </a:rPr>
            </a:br>
            <a:r>
              <a:rPr lang="en-US" altLang="zh-CN" dirty="0">
                <a:solidFill>
                  <a:schemeClr val="accent3"/>
                </a:solidFill>
              </a:rPr>
              <a:t>							</a:t>
            </a:r>
            <a:endParaRPr lang="zh-CN" altLang="en-US" dirty="0">
              <a:solidFill>
                <a:schemeClr val="accent3"/>
              </a:solidFill>
            </a:endParaRPr>
          </a:p>
        </p:txBody>
      </p:sp>
      <p:pic>
        <p:nvPicPr>
          <p:cNvPr id="4" name="图片 3">
            <a:extLst>
              <a:ext uri="{FF2B5EF4-FFF2-40B4-BE49-F238E27FC236}">
                <a16:creationId xmlns:a16="http://schemas.microsoft.com/office/drawing/2014/main" id="{669BC125-B3DE-48B6-8C45-301104C626B0}"/>
              </a:ext>
            </a:extLst>
          </p:cNvPr>
          <p:cNvPicPr>
            <a:picLocks noChangeAspect="1"/>
          </p:cNvPicPr>
          <p:nvPr/>
        </p:nvPicPr>
        <p:blipFill rotWithShape="1">
          <a:blip r:embed="rId2">
            <a:duotone>
              <a:prstClr val="black"/>
              <a:schemeClr val="accent1">
                <a:tint val="45000"/>
                <a:satMod val="400000"/>
              </a:schemeClr>
            </a:duotone>
            <a:extLst>
              <a:ext uri="{BEBA8EAE-BF5A-486C-A8C5-ECC9F3942E4B}">
                <a14:imgProps xmlns:a14="http://schemas.microsoft.com/office/drawing/2010/main">
                  <a14:imgLayer r:embed="rId3">
                    <a14:imgEffect>
                      <a14:colorTemperature colorTemp="1500"/>
                    </a14:imgEffect>
                    <a14:imgEffect>
                      <a14:saturation sat="0"/>
                    </a14:imgEffect>
                  </a14:imgLayer>
                </a14:imgProps>
              </a:ext>
            </a:extLst>
          </a:blip>
          <a:srcRect l="46400" t="19663" r="25701" b="55005"/>
          <a:stretch/>
        </p:blipFill>
        <p:spPr>
          <a:xfrm>
            <a:off x="492010" y="716013"/>
            <a:ext cx="2004291" cy="1737237"/>
          </a:xfrm>
          <a:prstGeom prst="rect">
            <a:avLst/>
          </a:prstGeom>
          <a:noFill/>
        </p:spPr>
      </p:pic>
    </p:spTree>
    <p:extLst>
      <p:ext uri="{BB962C8B-B14F-4D97-AF65-F5344CB8AC3E}">
        <p14:creationId xmlns:p14="http://schemas.microsoft.com/office/powerpoint/2010/main" val="2827059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FFF186B-BF5C-4ECE-8B86-A4F2A6651B4A}"/>
              </a:ext>
            </a:extLst>
          </p:cNvPr>
          <p:cNvSpPr>
            <a:spLocks noGrp="1"/>
          </p:cNvSpPr>
          <p:nvPr>
            <p:ph type="title"/>
          </p:nvPr>
        </p:nvSpPr>
        <p:spPr>
          <a:xfrm>
            <a:off x="972303" y="2689327"/>
            <a:ext cx="8596668" cy="1479345"/>
          </a:xfrm>
        </p:spPr>
        <p:txBody>
          <a:bodyPr>
            <a:normAutofit/>
          </a:bodyPr>
          <a:lstStyle/>
          <a:p>
            <a:pPr algn="ctr"/>
            <a:r>
              <a:rPr lang="zh-CN" altLang="en-US" sz="6000" dirty="0">
                <a:latin typeface="+mn-ea"/>
                <a:ea typeface="+mn-ea"/>
              </a:rPr>
              <a:t>我们都有</a:t>
            </a:r>
          </a:p>
        </p:txBody>
      </p:sp>
      <p:sp>
        <p:nvSpPr>
          <p:cNvPr id="4" name="文本框 3">
            <a:extLst>
              <a:ext uri="{FF2B5EF4-FFF2-40B4-BE49-F238E27FC236}">
                <a16:creationId xmlns:a16="http://schemas.microsoft.com/office/drawing/2014/main" id="{01F957B4-0F00-4D69-B75C-DDAB9D7F8B9F}"/>
              </a:ext>
            </a:extLst>
          </p:cNvPr>
          <p:cNvSpPr txBox="1"/>
          <p:nvPr/>
        </p:nvSpPr>
        <p:spPr>
          <a:xfrm>
            <a:off x="8212119" y="5722374"/>
            <a:ext cx="2713703" cy="477054"/>
          </a:xfrm>
          <a:prstGeom prst="rect">
            <a:avLst/>
          </a:prstGeom>
          <a:noFill/>
        </p:spPr>
        <p:txBody>
          <a:bodyPr wrap="square" rtlCol="0">
            <a:spAutoFit/>
          </a:bodyPr>
          <a:lstStyle/>
          <a:p>
            <a:r>
              <a:rPr lang="en-US" altLang="zh-CN" sz="2500" dirty="0">
                <a:solidFill>
                  <a:srgbClr val="93C331"/>
                </a:solidFill>
                <a:latin typeface="+mn-ea"/>
                <a:hlinkClick r:id="" action="ppaction://hlinkshowjump?jump=nextslide"/>
              </a:rPr>
              <a:t>NEXT</a:t>
            </a:r>
            <a:endParaRPr lang="zh-CN" altLang="en-US" sz="2500" dirty="0">
              <a:solidFill>
                <a:srgbClr val="93C331"/>
              </a:solidFill>
              <a:latin typeface="+mn-ea"/>
            </a:endParaRPr>
          </a:p>
        </p:txBody>
      </p:sp>
    </p:spTree>
    <p:extLst>
      <p:ext uri="{BB962C8B-B14F-4D97-AF65-F5344CB8AC3E}">
        <p14:creationId xmlns:p14="http://schemas.microsoft.com/office/powerpoint/2010/main" val="3486279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4CDCBE75-9788-4783-89B0-06D3DDCD17E5}"/>
              </a:ext>
            </a:extLst>
          </p:cNvPr>
          <p:cNvSpPr>
            <a:spLocks noGrp="1"/>
          </p:cNvSpPr>
          <p:nvPr>
            <p:ph type="title"/>
          </p:nvPr>
        </p:nvSpPr>
        <p:spPr/>
        <p:txBody>
          <a:bodyPr/>
          <a:lstStyle/>
          <a:p>
            <a:r>
              <a:rPr lang="zh-CN" altLang="en-US" dirty="0"/>
              <a:t>橄榄山碰撞报告工具</a:t>
            </a:r>
          </a:p>
        </p:txBody>
      </p:sp>
      <p:sp>
        <p:nvSpPr>
          <p:cNvPr id="5" name="内容占位符 4">
            <a:extLst>
              <a:ext uri="{FF2B5EF4-FFF2-40B4-BE49-F238E27FC236}">
                <a16:creationId xmlns:a16="http://schemas.microsoft.com/office/drawing/2014/main" id="{1F416DAD-8C3E-49ED-9213-1ECF4987E5EF}"/>
              </a:ext>
            </a:extLst>
          </p:cNvPr>
          <p:cNvSpPr>
            <a:spLocks noGrp="1"/>
          </p:cNvSpPr>
          <p:nvPr>
            <p:ph idx="1"/>
          </p:nvPr>
        </p:nvSpPr>
        <p:spPr>
          <a:xfrm>
            <a:off x="677334" y="1703389"/>
            <a:ext cx="5561541" cy="2392361"/>
          </a:xfrm>
        </p:spPr>
        <p:txBody>
          <a:bodyPr/>
          <a:lstStyle/>
          <a:p>
            <a:r>
              <a:rPr lang="zh-CN" altLang="en-US" sz="2800" dirty="0">
                <a:solidFill>
                  <a:schemeClr val="bg2">
                    <a:lumMod val="50000"/>
                  </a:schemeClr>
                </a:solidFill>
              </a:rPr>
              <a:t>碰撞报告工具</a:t>
            </a:r>
            <a:endParaRPr lang="en-US" altLang="zh-CN" sz="2800" dirty="0">
              <a:solidFill>
                <a:schemeClr val="bg2">
                  <a:lumMod val="50000"/>
                </a:schemeClr>
              </a:solidFill>
            </a:endParaRPr>
          </a:p>
          <a:p>
            <a:endParaRPr lang="en-US" altLang="zh-CN" dirty="0"/>
          </a:p>
          <a:p>
            <a:endParaRPr lang="en-US" altLang="zh-CN" dirty="0"/>
          </a:p>
          <a:p>
            <a:endParaRPr lang="en-US" altLang="zh-CN" dirty="0"/>
          </a:p>
          <a:p>
            <a:endParaRPr lang="en-US" altLang="zh-CN" dirty="0"/>
          </a:p>
          <a:p>
            <a:endParaRPr lang="zh-CN" altLang="en-US" dirty="0"/>
          </a:p>
        </p:txBody>
      </p:sp>
      <p:sp>
        <p:nvSpPr>
          <p:cNvPr id="13" name="文本框 12">
            <a:extLst>
              <a:ext uri="{FF2B5EF4-FFF2-40B4-BE49-F238E27FC236}">
                <a16:creationId xmlns:a16="http://schemas.microsoft.com/office/drawing/2014/main" id="{DA18A926-5BC6-4FB3-87ED-2D2D681B87DA}"/>
              </a:ext>
            </a:extLst>
          </p:cNvPr>
          <p:cNvSpPr txBox="1"/>
          <p:nvPr/>
        </p:nvSpPr>
        <p:spPr>
          <a:xfrm>
            <a:off x="2517461" y="2331161"/>
            <a:ext cx="5878532" cy="461665"/>
          </a:xfrm>
          <a:prstGeom prst="rect">
            <a:avLst/>
          </a:prstGeom>
          <a:noFill/>
        </p:spPr>
        <p:txBody>
          <a:bodyPr wrap="none" rtlCol="0">
            <a:spAutoFit/>
          </a:bodyPr>
          <a:lstStyle/>
          <a:p>
            <a:r>
              <a:rPr lang="en-US" altLang="zh-CN" sz="2400" dirty="0">
                <a:solidFill>
                  <a:schemeClr val="bg2">
                    <a:lumMod val="50000"/>
                  </a:schemeClr>
                </a:solidFill>
                <a:latin typeface="仿宋" panose="02010609060101010101" pitchFamily="49" charset="-122"/>
                <a:ea typeface="仿宋" panose="02010609060101010101" pitchFamily="49" charset="-122"/>
              </a:rPr>
              <a:t>【GLS</a:t>
            </a:r>
            <a:r>
              <a:rPr lang="zh-CN" altLang="en-US" sz="2400" dirty="0">
                <a:solidFill>
                  <a:schemeClr val="bg2">
                    <a:lumMod val="50000"/>
                  </a:schemeClr>
                </a:solidFill>
                <a:latin typeface="仿宋" panose="02010609060101010101" pitchFamily="49" charset="-122"/>
                <a:ea typeface="仿宋" panose="02010609060101010101" pitchFamily="49" charset="-122"/>
              </a:rPr>
              <a:t>机电</a:t>
            </a:r>
            <a:r>
              <a:rPr lang="en-US" altLang="zh-CN" sz="2400" dirty="0">
                <a:solidFill>
                  <a:schemeClr val="bg2">
                    <a:lumMod val="50000"/>
                  </a:schemeClr>
                </a:solidFill>
                <a:latin typeface="仿宋" panose="02010609060101010101" pitchFamily="49" charset="-122"/>
                <a:ea typeface="仿宋" panose="02010609060101010101" pitchFamily="49" charset="-122"/>
              </a:rPr>
              <a:t>】</a:t>
            </a:r>
            <a:r>
              <a:rPr lang="zh-CN" altLang="en-US" sz="2400" dirty="0">
                <a:solidFill>
                  <a:schemeClr val="bg2">
                    <a:lumMod val="50000"/>
                  </a:schemeClr>
                </a:solidFill>
                <a:latin typeface="仿宋" panose="02010609060101010101" pitchFamily="49" charset="-122"/>
                <a:ea typeface="仿宋" panose="02010609060101010101" pitchFamily="49" charset="-122"/>
              </a:rPr>
              <a:t>→</a:t>
            </a:r>
            <a:r>
              <a:rPr lang="en-US" altLang="zh-CN" sz="2400" dirty="0">
                <a:solidFill>
                  <a:schemeClr val="bg2">
                    <a:lumMod val="50000"/>
                  </a:schemeClr>
                </a:solidFill>
                <a:latin typeface="仿宋" panose="02010609060101010101" pitchFamily="49" charset="-122"/>
                <a:ea typeface="仿宋" panose="02010609060101010101" pitchFamily="49" charset="-122"/>
              </a:rPr>
              <a:t>【</a:t>
            </a:r>
            <a:r>
              <a:rPr lang="zh-CN" altLang="en-US" sz="2400" dirty="0">
                <a:solidFill>
                  <a:schemeClr val="bg2">
                    <a:lumMod val="50000"/>
                  </a:schemeClr>
                </a:solidFill>
                <a:latin typeface="仿宋" panose="02010609060101010101" pitchFamily="49" charset="-122"/>
                <a:ea typeface="仿宋" panose="02010609060101010101" pitchFamily="49" charset="-122"/>
              </a:rPr>
              <a:t>净空</a:t>
            </a:r>
            <a:r>
              <a:rPr lang="en-US" altLang="zh-CN" sz="2400" dirty="0">
                <a:solidFill>
                  <a:schemeClr val="bg2">
                    <a:lumMod val="50000"/>
                  </a:schemeClr>
                </a:solidFill>
                <a:latin typeface="仿宋" panose="02010609060101010101" pitchFamily="49" charset="-122"/>
                <a:ea typeface="仿宋" panose="02010609060101010101" pitchFamily="49" charset="-122"/>
              </a:rPr>
              <a:t>】</a:t>
            </a:r>
            <a:r>
              <a:rPr lang="zh-CN" altLang="en-US" sz="2400" dirty="0">
                <a:solidFill>
                  <a:schemeClr val="bg2">
                    <a:lumMod val="50000"/>
                  </a:schemeClr>
                </a:solidFill>
                <a:latin typeface="仿宋" panose="02010609060101010101" pitchFamily="49" charset="-122"/>
                <a:ea typeface="仿宋" panose="02010609060101010101" pitchFamily="49" charset="-122"/>
              </a:rPr>
              <a:t> →</a:t>
            </a:r>
            <a:r>
              <a:rPr lang="en-US" altLang="zh-CN" sz="2400" dirty="0">
                <a:solidFill>
                  <a:schemeClr val="bg2">
                    <a:lumMod val="50000"/>
                  </a:schemeClr>
                </a:solidFill>
                <a:latin typeface="仿宋" panose="02010609060101010101" pitchFamily="49" charset="-122"/>
                <a:ea typeface="仿宋" panose="02010609060101010101" pitchFamily="49" charset="-122"/>
              </a:rPr>
              <a:t>【</a:t>
            </a:r>
            <a:r>
              <a:rPr lang="zh-CN" altLang="en-US" sz="2400" dirty="0">
                <a:solidFill>
                  <a:schemeClr val="bg2">
                    <a:lumMod val="50000"/>
                  </a:schemeClr>
                </a:solidFill>
                <a:latin typeface="仿宋" panose="02010609060101010101" pitchFamily="49" charset="-122"/>
                <a:ea typeface="仿宋" panose="02010609060101010101" pitchFamily="49" charset="-122"/>
              </a:rPr>
              <a:t>碰撞报告</a:t>
            </a:r>
            <a:r>
              <a:rPr lang="en-US" altLang="zh-CN" sz="2400" dirty="0">
                <a:solidFill>
                  <a:schemeClr val="bg2">
                    <a:lumMod val="50000"/>
                  </a:schemeClr>
                </a:solidFill>
                <a:latin typeface="仿宋" panose="02010609060101010101" pitchFamily="49" charset="-122"/>
                <a:ea typeface="仿宋" panose="02010609060101010101" pitchFamily="49" charset="-122"/>
              </a:rPr>
              <a:t>】</a:t>
            </a:r>
            <a:endParaRPr lang="zh-CN" altLang="en-US" sz="2400" dirty="0">
              <a:solidFill>
                <a:schemeClr val="bg2">
                  <a:lumMod val="50000"/>
                </a:schemeClr>
              </a:solidFill>
              <a:latin typeface="仿宋" panose="02010609060101010101" pitchFamily="49" charset="-122"/>
              <a:ea typeface="仿宋" panose="02010609060101010101" pitchFamily="49" charset="-122"/>
            </a:endParaRPr>
          </a:p>
        </p:txBody>
      </p:sp>
      <p:sp>
        <p:nvSpPr>
          <p:cNvPr id="15" name="文本框 14">
            <a:extLst>
              <a:ext uri="{FF2B5EF4-FFF2-40B4-BE49-F238E27FC236}">
                <a16:creationId xmlns:a16="http://schemas.microsoft.com/office/drawing/2014/main" id="{4E72D856-9E70-48E1-BA7B-6CD5118F2A32}"/>
              </a:ext>
            </a:extLst>
          </p:cNvPr>
          <p:cNvSpPr txBox="1"/>
          <p:nvPr/>
        </p:nvSpPr>
        <p:spPr>
          <a:xfrm>
            <a:off x="5056619" y="4923778"/>
            <a:ext cx="800219" cy="461665"/>
          </a:xfrm>
          <a:prstGeom prst="rect">
            <a:avLst/>
          </a:prstGeom>
          <a:noFill/>
        </p:spPr>
        <p:txBody>
          <a:bodyPr wrap="none" rtlCol="0">
            <a:spAutoFit/>
          </a:bodyPr>
          <a:lstStyle>
            <a:defPPr>
              <a:defRPr lang="en-US"/>
            </a:defPPr>
            <a:lvl1pPr>
              <a:defRPr sz="2400">
                <a:solidFill>
                  <a:schemeClr val="bg2">
                    <a:lumMod val="50000"/>
                  </a:schemeClr>
                </a:solidFill>
              </a:defRPr>
            </a:lvl1pPr>
          </a:lstStyle>
          <a:p>
            <a:r>
              <a:rPr lang="zh-CN" altLang="en-US" dirty="0"/>
              <a:t>收费</a:t>
            </a:r>
          </a:p>
        </p:txBody>
      </p:sp>
      <p:sp>
        <p:nvSpPr>
          <p:cNvPr id="16" name="文本框 15">
            <a:extLst>
              <a:ext uri="{FF2B5EF4-FFF2-40B4-BE49-F238E27FC236}">
                <a16:creationId xmlns:a16="http://schemas.microsoft.com/office/drawing/2014/main" id="{F1013E5C-E0E4-43B8-BE3A-3FB2A31D6686}"/>
              </a:ext>
            </a:extLst>
          </p:cNvPr>
          <p:cNvSpPr txBox="1"/>
          <p:nvPr/>
        </p:nvSpPr>
        <p:spPr>
          <a:xfrm>
            <a:off x="2205677" y="5671375"/>
            <a:ext cx="6502101" cy="830997"/>
          </a:xfrm>
          <a:prstGeom prst="rect">
            <a:avLst/>
          </a:prstGeom>
          <a:noFill/>
        </p:spPr>
        <p:txBody>
          <a:bodyPr wrap="none" rtlCol="0">
            <a:spAutoFit/>
          </a:bodyPr>
          <a:lstStyle>
            <a:defPPr>
              <a:defRPr lang="en-US"/>
            </a:defPPr>
            <a:lvl1pPr>
              <a:defRPr sz="2400">
                <a:solidFill>
                  <a:schemeClr val="bg2">
                    <a:lumMod val="50000"/>
                  </a:schemeClr>
                </a:solidFill>
              </a:defRPr>
            </a:lvl1pPr>
          </a:lstStyle>
          <a:p>
            <a:r>
              <a:rPr lang="zh-CN" altLang="en-US" dirty="0">
                <a:solidFill>
                  <a:schemeClr val="accent5"/>
                </a:solidFill>
              </a:rPr>
              <a:t>重点：</a:t>
            </a:r>
            <a:r>
              <a:rPr lang="zh-CN" altLang="en-US" u="sng" dirty="0">
                <a:solidFill>
                  <a:schemeClr val="accent5"/>
                </a:solidFill>
              </a:rPr>
              <a:t>虽然收费，但是可以免费使用两个月！</a:t>
            </a:r>
            <a:endParaRPr lang="en-US" altLang="zh-CN" u="sng" dirty="0">
              <a:solidFill>
                <a:schemeClr val="accent5"/>
              </a:solidFill>
            </a:endParaRPr>
          </a:p>
          <a:p>
            <a:r>
              <a:rPr lang="en-US" altLang="zh-CN" dirty="0">
                <a:solidFill>
                  <a:schemeClr val="accent5"/>
                </a:solidFill>
              </a:rPr>
              <a:t>		</a:t>
            </a:r>
            <a:r>
              <a:rPr lang="zh-CN" altLang="en-US" u="sng" dirty="0">
                <a:solidFill>
                  <a:schemeClr val="accent5"/>
                </a:solidFill>
              </a:rPr>
              <a:t>发表橄榄山使用心得体会文章可续续续</a:t>
            </a:r>
            <a:r>
              <a:rPr lang="en-US" altLang="zh-CN" u="sng" dirty="0">
                <a:solidFill>
                  <a:schemeClr val="accent5"/>
                </a:solidFill>
              </a:rPr>
              <a:t>~</a:t>
            </a:r>
            <a:endParaRPr lang="zh-CN" altLang="en-US" u="sng" dirty="0">
              <a:solidFill>
                <a:schemeClr val="accent5"/>
              </a:solidFill>
            </a:endParaRPr>
          </a:p>
        </p:txBody>
      </p:sp>
      <p:pic>
        <p:nvPicPr>
          <p:cNvPr id="2" name="图片 1">
            <a:extLst>
              <a:ext uri="{FF2B5EF4-FFF2-40B4-BE49-F238E27FC236}">
                <a16:creationId xmlns:a16="http://schemas.microsoft.com/office/drawing/2014/main" id="{F7462599-52DF-4096-850C-FC10F60D904F}"/>
              </a:ext>
            </a:extLst>
          </p:cNvPr>
          <p:cNvPicPr>
            <a:picLocks noChangeAspect="1"/>
          </p:cNvPicPr>
          <p:nvPr/>
        </p:nvPicPr>
        <p:blipFill rotWithShape="1">
          <a:blip r:embed="rId2"/>
          <a:srcRect l="10167" r="5614" b="3928"/>
          <a:stretch/>
        </p:blipFill>
        <p:spPr>
          <a:xfrm>
            <a:off x="5014276" y="3116003"/>
            <a:ext cx="884903" cy="1608271"/>
          </a:xfrm>
          <a:prstGeom prst="rect">
            <a:avLst/>
          </a:prstGeom>
        </p:spPr>
      </p:pic>
    </p:spTree>
    <p:extLst>
      <p:ext uri="{BB962C8B-B14F-4D97-AF65-F5344CB8AC3E}">
        <p14:creationId xmlns:p14="http://schemas.microsoft.com/office/powerpoint/2010/main" val="25847753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814E3E17-7E01-49F2-B6A5-097ACF5CF85D}"/>
              </a:ext>
            </a:extLst>
          </p:cNvPr>
          <p:cNvSpPr>
            <a:spLocks noGrp="1"/>
          </p:cNvSpPr>
          <p:nvPr>
            <p:ph type="title"/>
          </p:nvPr>
        </p:nvSpPr>
        <p:spPr>
          <a:xfrm>
            <a:off x="677334" y="609600"/>
            <a:ext cx="2547129" cy="641684"/>
          </a:xfrm>
        </p:spPr>
        <p:txBody>
          <a:bodyPr/>
          <a:lstStyle/>
          <a:p>
            <a:r>
              <a:rPr lang="zh-CN" altLang="en-US" dirty="0"/>
              <a:t>功能</a:t>
            </a:r>
          </a:p>
        </p:txBody>
      </p:sp>
      <p:sp>
        <p:nvSpPr>
          <p:cNvPr id="5" name="内容占位符 4">
            <a:extLst>
              <a:ext uri="{FF2B5EF4-FFF2-40B4-BE49-F238E27FC236}">
                <a16:creationId xmlns:a16="http://schemas.microsoft.com/office/drawing/2014/main" id="{3658BBCC-5AD3-42E5-A388-32327BCC38DC}"/>
              </a:ext>
            </a:extLst>
          </p:cNvPr>
          <p:cNvSpPr>
            <a:spLocks noGrp="1"/>
          </p:cNvSpPr>
          <p:nvPr>
            <p:ph idx="1"/>
          </p:nvPr>
        </p:nvSpPr>
        <p:spPr>
          <a:xfrm>
            <a:off x="468329" y="1491696"/>
            <a:ext cx="9631323" cy="4057331"/>
          </a:xfrm>
        </p:spPr>
        <p:txBody>
          <a:bodyPr>
            <a:normAutofit/>
          </a:bodyPr>
          <a:lstStyle/>
          <a:p>
            <a:r>
              <a:rPr lang="zh-CN" altLang="en-US" sz="2000" dirty="0"/>
              <a:t>对模型中的几何实体图元按照</a:t>
            </a:r>
            <a:r>
              <a:rPr lang="zh-CN" altLang="en-US" sz="2000" dirty="0">
                <a:solidFill>
                  <a:srgbClr val="FF0000"/>
                </a:solidFill>
              </a:rPr>
              <a:t>指定构件</a:t>
            </a:r>
            <a:r>
              <a:rPr lang="zh-CN" altLang="en-US" sz="2000" dirty="0"/>
              <a:t>类型进行碰撞检查。</a:t>
            </a:r>
            <a:endParaRPr lang="en-US" altLang="zh-CN" sz="2000" dirty="0"/>
          </a:p>
          <a:p>
            <a:endParaRPr lang="en-US" altLang="zh-CN" sz="2000" dirty="0"/>
          </a:p>
          <a:p>
            <a:r>
              <a:rPr lang="zh-CN" altLang="en-US" sz="2000" dirty="0"/>
              <a:t>支持对</a:t>
            </a:r>
            <a:r>
              <a:rPr lang="zh-CN" altLang="en-US" sz="2000" dirty="0">
                <a:solidFill>
                  <a:srgbClr val="FF0000"/>
                </a:solidFill>
              </a:rPr>
              <a:t>链接</a:t>
            </a:r>
            <a:r>
              <a:rPr lang="zh-CN" altLang="en-US" sz="2000" dirty="0"/>
              <a:t>模型中的构件进行检查碰撞。</a:t>
            </a:r>
            <a:endParaRPr lang="en-US" altLang="zh-CN" sz="2000" dirty="0"/>
          </a:p>
          <a:p>
            <a:endParaRPr lang="en-US" altLang="zh-CN" sz="2000" dirty="0"/>
          </a:p>
          <a:p>
            <a:r>
              <a:rPr lang="zh-CN" altLang="en-US" sz="2000" dirty="0"/>
              <a:t>自定义选择碰撞类型，支持硬碰撞与软碰撞。</a:t>
            </a:r>
            <a:endParaRPr lang="en-US" altLang="zh-CN" sz="2000" dirty="0"/>
          </a:p>
          <a:p>
            <a:endParaRPr lang="en-US" altLang="zh-CN" sz="2000" dirty="0"/>
          </a:p>
          <a:p>
            <a:r>
              <a:rPr lang="zh-CN" altLang="en-US" sz="2000" dirty="0"/>
              <a:t>自定义选择检查碰撞的楼层标高。</a:t>
            </a:r>
            <a:endParaRPr lang="en-US" altLang="zh-CN" sz="2000" dirty="0"/>
          </a:p>
          <a:p>
            <a:endParaRPr lang="en-US" altLang="zh-CN" sz="2000" dirty="0"/>
          </a:p>
          <a:p>
            <a:r>
              <a:rPr lang="zh-CN" altLang="en-US" sz="2000" dirty="0"/>
              <a:t>可以按照需要出具体碰撞报告文件。</a:t>
            </a:r>
            <a:r>
              <a:rPr lang="zh-CN" altLang="en-US" sz="2000" dirty="0">
                <a:solidFill>
                  <a:srgbClr val="C42F1A"/>
                </a:solidFill>
              </a:rPr>
              <a:t>（</a:t>
            </a:r>
            <a:r>
              <a:rPr lang="en-US" altLang="zh-CN" sz="2000" dirty="0">
                <a:solidFill>
                  <a:srgbClr val="C42F1A"/>
                </a:solidFill>
              </a:rPr>
              <a:t>Word</a:t>
            </a:r>
            <a:r>
              <a:rPr lang="zh-CN" altLang="en-US" sz="2000" dirty="0">
                <a:solidFill>
                  <a:srgbClr val="C42F1A"/>
                </a:solidFill>
              </a:rPr>
              <a:t>以及</a:t>
            </a:r>
            <a:r>
              <a:rPr lang="en-US" altLang="zh-CN" sz="2000" dirty="0">
                <a:solidFill>
                  <a:srgbClr val="C42F1A"/>
                </a:solidFill>
              </a:rPr>
              <a:t>Excel</a:t>
            </a:r>
            <a:r>
              <a:rPr lang="zh-CN" altLang="en-US" sz="2000" dirty="0">
                <a:solidFill>
                  <a:srgbClr val="C42F1A"/>
                </a:solidFill>
              </a:rPr>
              <a:t>）</a:t>
            </a:r>
          </a:p>
        </p:txBody>
      </p:sp>
      <p:sp>
        <p:nvSpPr>
          <p:cNvPr id="6" name="文本框 5">
            <a:extLst>
              <a:ext uri="{FF2B5EF4-FFF2-40B4-BE49-F238E27FC236}">
                <a16:creationId xmlns:a16="http://schemas.microsoft.com/office/drawing/2014/main" id="{3D5B9DE7-0E15-4E44-B134-F534E15C0EA9}"/>
              </a:ext>
            </a:extLst>
          </p:cNvPr>
          <p:cNvSpPr txBox="1"/>
          <p:nvPr/>
        </p:nvSpPr>
        <p:spPr>
          <a:xfrm>
            <a:off x="1587855" y="5549027"/>
            <a:ext cx="4509568" cy="461665"/>
          </a:xfrm>
          <a:prstGeom prst="rect">
            <a:avLst/>
          </a:prstGeom>
          <a:noFill/>
        </p:spPr>
        <p:txBody>
          <a:bodyPr wrap="none" rtlCol="0">
            <a:spAutoFit/>
          </a:bodyPr>
          <a:lstStyle>
            <a:defPPr>
              <a:defRPr lang="en-US"/>
            </a:defPPr>
            <a:lvl1pPr>
              <a:defRPr sz="2400">
                <a:solidFill>
                  <a:schemeClr val="bg2">
                    <a:lumMod val="50000"/>
                  </a:schemeClr>
                </a:solidFill>
              </a:defRPr>
            </a:lvl1pPr>
          </a:lstStyle>
          <a:p>
            <a:r>
              <a:rPr lang="zh-CN" altLang="en-US" dirty="0">
                <a:solidFill>
                  <a:schemeClr val="accent5"/>
                </a:solidFill>
              </a:rPr>
              <a:t>重点：</a:t>
            </a:r>
            <a:r>
              <a:rPr lang="en-US" altLang="zh-CN" u="sng" dirty="0">
                <a:solidFill>
                  <a:schemeClr val="accent5"/>
                </a:solidFill>
              </a:rPr>
              <a:t>F1</a:t>
            </a:r>
            <a:r>
              <a:rPr lang="zh-CN" altLang="en-US" u="sng" dirty="0">
                <a:solidFill>
                  <a:schemeClr val="accent5"/>
                </a:solidFill>
              </a:rPr>
              <a:t>键查看工具使用帮助！</a:t>
            </a:r>
          </a:p>
        </p:txBody>
      </p:sp>
    </p:spTree>
    <p:extLst>
      <p:ext uri="{BB962C8B-B14F-4D97-AF65-F5344CB8AC3E}">
        <p14:creationId xmlns:p14="http://schemas.microsoft.com/office/powerpoint/2010/main" val="114626009"/>
      </p:ext>
    </p:extLst>
  </p:cSld>
  <p:clrMapOvr>
    <a:masterClrMapping/>
  </p:clrMapOvr>
  <mc:AlternateContent xmlns:mc="http://schemas.openxmlformats.org/markup-compatibility/2006" xmlns:p14="http://schemas.microsoft.com/office/powerpoint/2010/main">
    <mc:Choice Requires="p14">
      <p:transition spd="slow" p14:dur="1300">
        <p14:pan/>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17371AD-D299-47FC-8DAE-20FDBB683886}"/>
              </a:ext>
            </a:extLst>
          </p:cNvPr>
          <p:cNvSpPr>
            <a:spLocks noGrp="1"/>
          </p:cNvSpPr>
          <p:nvPr>
            <p:ph type="title"/>
          </p:nvPr>
        </p:nvSpPr>
        <p:spPr>
          <a:xfrm>
            <a:off x="677334" y="860788"/>
            <a:ext cx="8596668" cy="1320800"/>
          </a:xfrm>
        </p:spPr>
        <p:txBody>
          <a:bodyPr/>
          <a:lstStyle/>
          <a:p>
            <a:r>
              <a:rPr lang="zh-CN" altLang="en-US" dirty="0"/>
              <a:t>两个问题</a:t>
            </a:r>
          </a:p>
        </p:txBody>
      </p:sp>
      <p:sp>
        <p:nvSpPr>
          <p:cNvPr id="3" name="内容占位符 2">
            <a:extLst>
              <a:ext uri="{FF2B5EF4-FFF2-40B4-BE49-F238E27FC236}">
                <a16:creationId xmlns:a16="http://schemas.microsoft.com/office/drawing/2014/main" id="{610256E2-66CE-4E06-A691-1B4D1D2683EB}"/>
              </a:ext>
            </a:extLst>
          </p:cNvPr>
          <p:cNvSpPr>
            <a:spLocks noGrp="1"/>
          </p:cNvSpPr>
          <p:nvPr>
            <p:ph idx="1"/>
          </p:nvPr>
        </p:nvSpPr>
        <p:spPr>
          <a:xfrm>
            <a:off x="677334" y="2502404"/>
            <a:ext cx="9611027" cy="1442580"/>
          </a:xfrm>
        </p:spPr>
        <p:txBody>
          <a:bodyPr>
            <a:normAutofit/>
          </a:bodyPr>
          <a:lstStyle/>
          <a:p>
            <a:r>
              <a:rPr lang="zh-CN" altLang="en-US" sz="2800" dirty="0"/>
              <a:t>使用碰撞检查后很多地方半透明显示，怎么办？</a:t>
            </a:r>
            <a:endParaRPr lang="en-US" altLang="zh-CN" sz="2800" dirty="0"/>
          </a:p>
          <a:p>
            <a:r>
              <a:rPr lang="zh-CN" altLang="en-US" sz="2800" dirty="0"/>
              <a:t>出碰撞报告时卡在</a:t>
            </a:r>
            <a:r>
              <a:rPr lang="en-US" altLang="zh-CN" sz="2800" dirty="0"/>
              <a:t>0/0</a:t>
            </a:r>
            <a:r>
              <a:rPr lang="zh-CN" altLang="en-US" sz="2800" dirty="0"/>
              <a:t>不动，怎么办？</a:t>
            </a:r>
            <a:endParaRPr lang="en-US" altLang="zh-CN" dirty="0"/>
          </a:p>
          <a:p>
            <a:endParaRPr lang="en-US" altLang="zh-CN" sz="1400" dirty="0"/>
          </a:p>
          <a:p>
            <a:endParaRPr lang="en-US" altLang="zh-CN" sz="1400" dirty="0"/>
          </a:p>
          <a:p>
            <a:endParaRPr lang="zh-CN" altLang="en-US" sz="1400" dirty="0"/>
          </a:p>
        </p:txBody>
      </p:sp>
    </p:spTree>
    <p:extLst>
      <p:ext uri="{BB962C8B-B14F-4D97-AF65-F5344CB8AC3E}">
        <p14:creationId xmlns:p14="http://schemas.microsoft.com/office/powerpoint/2010/main" val="30086258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83596DF-6FA9-4F83-ADC4-C10E6BD84044}"/>
              </a:ext>
            </a:extLst>
          </p:cNvPr>
          <p:cNvSpPr>
            <a:spLocks noGrp="1"/>
          </p:cNvSpPr>
          <p:nvPr>
            <p:ph type="title"/>
          </p:nvPr>
        </p:nvSpPr>
        <p:spPr/>
        <p:txBody>
          <a:bodyPr/>
          <a:lstStyle/>
          <a:p>
            <a:r>
              <a:rPr lang="en-US" altLang="zh-CN" dirty="0"/>
              <a:t>1</a:t>
            </a:r>
            <a:r>
              <a:rPr lang="zh-CN" altLang="en-US" dirty="0"/>
              <a:t>、使用碰撞检查后很多地方半透明显示</a:t>
            </a:r>
          </a:p>
        </p:txBody>
      </p:sp>
      <p:sp>
        <p:nvSpPr>
          <p:cNvPr id="3" name="内容占位符 2">
            <a:extLst>
              <a:ext uri="{FF2B5EF4-FFF2-40B4-BE49-F238E27FC236}">
                <a16:creationId xmlns:a16="http://schemas.microsoft.com/office/drawing/2014/main" id="{4163ADBE-2835-46F8-A4EE-28D12A1D45AC}"/>
              </a:ext>
            </a:extLst>
          </p:cNvPr>
          <p:cNvSpPr>
            <a:spLocks noGrp="1"/>
          </p:cNvSpPr>
          <p:nvPr>
            <p:ph idx="1"/>
          </p:nvPr>
        </p:nvSpPr>
        <p:spPr>
          <a:xfrm>
            <a:off x="677334" y="1541464"/>
            <a:ext cx="8596668" cy="1325561"/>
          </a:xfrm>
        </p:spPr>
        <p:txBody>
          <a:bodyPr/>
          <a:lstStyle/>
          <a:p>
            <a:r>
              <a:rPr lang="zh-CN" altLang="en-US" sz="2000" dirty="0"/>
              <a:t>原因：生成碰撞报告时调整了一些图元的可见属性来减轻报告中截图的遮挡</a:t>
            </a:r>
            <a:endParaRPr lang="en-US" altLang="zh-CN" sz="2000" dirty="0"/>
          </a:p>
          <a:p>
            <a:r>
              <a:rPr lang="zh-CN" altLang="en-US" sz="2000" dirty="0"/>
              <a:t>解决方法：使用过滤器为管道清除替换</a:t>
            </a:r>
          </a:p>
        </p:txBody>
      </p:sp>
      <p:pic>
        <p:nvPicPr>
          <p:cNvPr id="7" name="图片 6">
            <a:extLst>
              <a:ext uri="{FF2B5EF4-FFF2-40B4-BE49-F238E27FC236}">
                <a16:creationId xmlns:a16="http://schemas.microsoft.com/office/drawing/2014/main" id="{E452326E-9BEE-47F1-8FA1-CF5921FC9B1B}"/>
              </a:ext>
            </a:extLst>
          </p:cNvPr>
          <p:cNvPicPr>
            <a:picLocks noChangeAspect="1"/>
          </p:cNvPicPr>
          <p:nvPr/>
        </p:nvPicPr>
        <p:blipFill>
          <a:blip r:embed="rId2"/>
          <a:stretch>
            <a:fillRect/>
          </a:stretch>
        </p:blipFill>
        <p:spPr>
          <a:xfrm>
            <a:off x="677334" y="3048000"/>
            <a:ext cx="4678307" cy="2986297"/>
          </a:xfrm>
          <a:prstGeom prst="rect">
            <a:avLst/>
          </a:prstGeom>
          <a:solidFill>
            <a:schemeClr val="accent1"/>
          </a:solidFill>
          <a:effectLst>
            <a:outerShdw blurRad="50800" sx="102000" sy="102000" algn="ctr" rotWithShape="0">
              <a:srgbClr val="000000">
                <a:alpha val="43000"/>
              </a:srgbClr>
            </a:outerShdw>
          </a:effectLst>
        </p:spPr>
      </p:pic>
      <p:pic>
        <p:nvPicPr>
          <p:cNvPr id="5" name="图片 4">
            <a:extLst>
              <a:ext uri="{FF2B5EF4-FFF2-40B4-BE49-F238E27FC236}">
                <a16:creationId xmlns:a16="http://schemas.microsoft.com/office/drawing/2014/main" id="{36F9BA4F-3385-4086-94E1-31BCBFFD6087}"/>
              </a:ext>
            </a:extLst>
          </p:cNvPr>
          <p:cNvPicPr>
            <a:picLocks noChangeAspect="1"/>
          </p:cNvPicPr>
          <p:nvPr/>
        </p:nvPicPr>
        <p:blipFill>
          <a:blip r:embed="rId3"/>
          <a:stretch>
            <a:fillRect/>
          </a:stretch>
        </p:blipFill>
        <p:spPr>
          <a:xfrm>
            <a:off x="5653644" y="2940948"/>
            <a:ext cx="4050343" cy="3200400"/>
          </a:xfrm>
          <a:prstGeom prst="rect">
            <a:avLst/>
          </a:prstGeom>
          <a:effectLst>
            <a:outerShdw blurRad="50800" sx="102000" sy="102000" algn="ctr" rotWithShape="0">
              <a:srgbClr val="000000">
                <a:alpha val="43137"/>
              </a:srgbClr>
            </a:outerShdw>
          </a:effectLst>
        </p:spPr>
      </p:pic>
    </p:spTree>
    <p:extLst>
      <p:ext uri="{BB962C8B-B14F-4D97-AF65-F5344CB8AC3E}">
        <p14:creationId xmlns:p14="http://schemas.microsoft.com/office/powerpoint/2010/main" val="274388630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83596DF-6FA9-4F83-ADC4-C10E6BD84044}"/>
              </a:ext>
            </a:extLst>
          </p:cNvPr>
          <p:cNvSpPr>
            <a:spLocks noGrp="1"/>
          </p:cNvSpPr>
          <p:nvPr>
            <p:ph type="title"/>
          </p:nvPr>
        </p:nvSpPr>
        <p:spPr/>
        <p:txBody>
          <a:bodyPr/>
          <a:lstStyle/>
          <a:p>
            <a:r>
              <a:rPr lang="en-US" altLang="zh-CN" dirty="0"/>
              <a:t>2</a:t>
            </a:r>
            <a:r>
              <a:rPr lang="zh-CN" altLang="en-US" dirty="0"/>
              <a:t>、出碰撞报告时卡在</a:t>
            </a:r>
            <a:r>
              <a:rPr lang="en-US" altLang="zh-CN" dirty="0"/>
              <a:t>0/0</a:t>
            </a:r>
            <a:r>
              <a:rPr lang="zh-CN" altLang="en-US" dirty="0"/>
              <a:t>不动</a:t>
            </a:r>
          </a:p>
        </p:txBody>
      </p:sp>
      <p:sp>
        <p:nvSpPr>
          <p:cNvPr id="3" name="内容占位符 2">
            <a:extLst>
              <a:ext uri="{FF2B5EF4-FFF2-40B4-BE49-F238E27FC236}">
                <a16:creationId xmlns:a16="http://schemas.microsoft.com/office/drawing/2014/main" id="{4163ADBE-2835-46F8-A4EE-28D12A1D45AC}"/>
              </a:ext>
            </a:extLst>
          </p:cNvPr>
          <p:cNvSpPr>
            <a:spLocks noGrp="1"/>
          </p:cNvSpPr>
          <p:nvPr>
            <p:ph idx="1"/>
          </p:nvPr>
        </p:nvSpPr>
        <p:spPr>
          <a:xfrm>
            <a:off x="598676" y="1441445"/>
            <a:ext cx="8596668" cy="1325561"/>
          </a:xfrm>
        </p:spPr>
        <p:txBody>
          <a:bodyPr>
            <a:normAutofit/>
          </a:bodyPr>
          <a:lstStyle/>
          <a:p>
            <a:r>
              <a:rPr lang="zh-CN" altLang="en-US" sz="2000" dirty="0"/>
              <a:t>打开碰撞报告结果，正常的结果如下</a:t>
            </a:r>
          </a:p>
        </p:txBody>
      </p:sp>
      <p:pic>
        <p:nvPicPr>
          <p:cNvPr id="5" name="图片 4">
            <a:extLst>
              <a:ext uri="{FF2B5EF4-FFF2-40B4-BE49-F238E27FC236}">
                <a16:creationId xmlns:a16="http://schemas.microsoft.com/office/drawing/2014/main" id="{1691858F-F55E-4915-8E79-8256BAD6D7F9}"/>
              </a:ext>
            </a:extLst>
          </p:cNvPr>
          <p:cNvPicPr>
            <a:picLocks noChangeAspect="1"/>
          </p:cNvPicPr>
          <p:nvPr/>
        </p:nvPicPr>
        <p:blipFill>
          <a:blip r:embed="rId2"/>
          <a:stretch>
            <a:fillRect/>
          </a:stretch>
        </p:blipFill>
        <p:spPr>
          <a:xfrm>
            <a:off x="1120723" y="2104225"/>
            <a:ext cx="5978167" cy="1618620"/>
          </a:xfrm>
          <a:prstGeom prst="rect">
            <a:avLst/>
          </a:prstGeom>
          <a:effectLst>
            <a:outerShdw blurRad="50800" sx="102000" sy="102000" algn="ctr" rotWithShape="0">
              <a:srgbClr val="000000">
                <a:alpha val="43000"/>
              </a:srgbClr>
            </a:outerShdw>
          </a:effectLst>
        </p:spPr>
      </p:pic>
      <p:sp>
        <p:nvSpPr>
          <p:cNvPr id="6" name="内容占位符 2">
            <a:extLst>
              <a:ext uri="{FF2B5EF4-FFF2-40B4-BE49-F238E27FC236}">
                <a16:creationId xmlns:a16="http://schemas.microsoft.com/office/drawing/2014/main" id="{E654D12A-B3B2-486A-AFCC-BB98DFC5FF11}"/>
              </a:ext>
            </a:extLst>
          </p:cNvPr>
          <p:cNvSpPr txBox="1">
            <a:spLocks/>
          </p:cNvSpPr>
          <p:nvPr/>
        </p:nvSpPr>
        <p:spPr>
          <a:xfrm>
            <a:off x="677334" y="4081936"/>
            <a:ext cx="8810795" cy="132556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zh-CN" altLang="en-US" sz="2000" dirty="0"/>
              <a:t>如果你的碰撞结果中“</a:t>
            </a:r>
            <a:r>
              <a:rPr lang="zh-CN" altLang="en-US" sz="2000" u="sng" dirty="0"/>
              <a:t>碰撞点坐标</a:t>
            </a:r>
            <a:r>
              <a:rPr lang="zh-CN" altLang="en-US" sz="2000" dirty="0"/>
              <a:t>”一栏缺失，请少选一些类别，再试试</a:t>
            </a:r>
          </a:p>
        </p:txBody>
      </p:sp>
      <p:sp>
        <p:nvSpPr>
          <p:cNvPr id="4" name="矩形 3">
            <a:extLst>
              <a:ext uri="{FF2B5EF4-FFF2-40B4-BE49-F238E27FC236}">
                <a16:creationId xmlns:a16="http://schemas.microsoft.com/office/drawing/2014/main" id="{A82F5EC6-A56D-4DEC-B52A-3113AE6F3141}"/>
              </a:ext>
            </a:extLst>
          </p:cNvPr>
          <p:cNvSpPr/>
          <p:nvPr/>
        </p:nvSpPr>
        <p:spPr>
          <a:xfrm>
            <a:off x="5230761" y="2300748"/>
            <a:ext cx="1278194" cy="1494504"/>
          </a:xfrm>
          <a:prstGeom prst="rect">
            <a:avLst/>
          </a:prstGeom>
          <a:noFill/>
          <a:ln w="76200"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endParaRPr lang="zh-CN" altLang="en-US"/>
          </a:p>
        </p:txBody>
      </p:sp>
    </p:spTree>
    <p:extLst>
      <p:ext uri="{BB962C8B-B14F-4D97-AF65-F5344CB8AC3E}">
        <p14:creationId xmlns:p14="http://schemas.microsoft.com/office/powerpoint/2010/main" val="374696736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内容占位符 6">
            <a:extLst>
              <a:ext uri="{FF2B5EF4-FFF2-40B4-BE49-F238E27FC236}">
                <a16:creationId xmlns:a16="http://schemas.microsoft.com/office/drawing/2014/main" id="{7A8F4AD9-70B9-4FD9-B910-FAEAED78AA58}"/>
              </a:ext>
            </a:extLst>
          </p:cNvPr>
          <p:cNvPicPr>
            <a:picLocks noGrp="1" noChangeAspect="1"/>
          </p:cNvPicPr>
          <p:nvPr>
            <p:ph idx="1"/>
          </p:nvPr>
        </p:nvPicPr>
        <p:blipFill>
          <a:blip r:embed="rId2"/>
          <a:stretch>
            <a:fillRect/>
          </a:stretch>
        </p:blipFill>
        <p:spPr>
          <a:xfrm>
            <a:off x="552117" y="2745658"/>
            <a:ext cx="9236405" cy="2344994"/>
          </a:xfrm>
        </p:spPr>
      </p:pic>
      <p:sp>
        <p:nvSpPr>
          <p:cNvPr id="4" name="内容占位符 2">
            <a:extLst>
              <a:ext uri="{FF2B5EF4-FFF2-40B4-BE49-F238E27FC236}">
                <a16:creationId xmlns:a16="http://schemas.microsoft.com/office/drawing/2014/main" id="{960BE7B2-7F04-4050-927D-0E1DE8946191}"/>
              </a:ext>
            </a:extLst>
          </p:cNvPr>
          <p:cNvSpPr txBox="1">
            <a:spLocks/>
          </p:cNvSpPr>
          <p:nvPr/>
        </p:nvSpPr>
        <p:spPr>
          <a:xfrm>
            <a:off x="343036" y="868876"/>
            <a:ext cx="9341737" cy="177600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zh-CN" altLang="en-US" sz="2000" dirty="0"/>
              <a:t>如果您的碰撞报告结果正常，或者是第一次出报告后，第二次在</a:t>
            </a:r>
            <a:r>
              <a:rPr lang="en-US" altLang="zh-CN" sz="2000" dirty="0"/>
              <a:t>0/0</a:t>
            </a:r>
            <a:r>
              <a:rPr lang="zh-CN" altLang="en-US" sz="2000" dirty="0"/>
              <a:t>卡住</a:t>
            </a:r>
            <a:endParaRPr lang="en-US" altLang="zh-CN" sz="2000" dirty="0"/>
          </a:p>
          <a:p>
            <a:endParaRPr lang="en-US" altLang="zh-CN" sz="2000" dirty="0"/>
          </a:p>
          <a:p>
            <a:pPr marL="0" indent="0">
              <a:buNone/>
            </a:pPr>
            <a:r>
              <a:rPr lang="zh-CN" altLang="en-US" sz="2000" dirty="0"/>
              <a:t>   解决方法：属性面板点击呼出视图样板在项目中删除名</a:t>
            </a:r>
            <a:endParaRPr lang="en-US" altLang="zh-CN" sz="2000" dirty="0"/>
          </a:p>
          <a:p>
            <a:pPr marL="0" indent="0">
              <a:buNone/>
            </a:pPr>
            <a:r>
              <a:rPr lang="en-US" altLang="zh-CN" sz="2000" dirty="0"/>
              <a:t>			</a:t>
            </a:r>
            <a:r>
              <a:rPr lang="zh-CN" altLang="en-US" sz="2000" dirty="0"/>
              <a:t>“</a:t>
            </a:r>
            <a:r>
              <a:rPr lang="en-US" altLang="zh-CN" sz="2000" dirty="0" err="1"/>
              <a:t>checkfilter</a:t>
            </a:r>
            <a:r>
              <a:rPr lang="en-US" altLang="zh-CN" sz="2000" dirty="0"/>
              <a:t>”“</a:t>
            </a:r>
            <a:r>
              <a:rPr lang="en-US" altLang="zh-CN" sz="2000" dirty="0" err="1"/>
              <a:t>detectfilter</a:t>
            </a:r>
            <a:r>
              <a:rPr lang="en-US" altLang="zh-CN" sz="2000" dirty="0"/>
              <a:t>”</a:t>
            </a:r>
            <a:r>
              <a:rPr lang="zh-CN" altLang="en-US" sz="2000" dirty="0"/>
              <a:t>的过滤器</a:t>
            </a:r>
          </a:p>
          <a:p>
            <a:endParaRPr lang="zh-CN" altLang="en-US" dirty="0"/>
          </a:p>
        </p:txBody>
      </p:sp>
      <p:sp>
        <p:nvSpPr>
          <p:cNvPr id="8" name="文本框 7">
            <a:extLst>
              <a:ext uri="{FF2B5EF4-FFF2-40B4-BE49-F238E27FC236}">
                <a16:creationId xmlns:a16="http://schemas.microsoft.com/office/drawing/2014/main" id="{2BDF184F-56FA-44EB-B0FF-21E36A119C00}"/>
              </a:ext>
            </a:extLst>
          </p:cNvPr>
          <p:cNvSpPr txBox="1"/>
          <p:nvPr/>
        </p:nvSpPr>
        <p:spPr>
          <a:xfrm>
            <a:off x="1150374" y="5589014"/>
            <a:ext cx="8416413" cy="400110"/>
          </a:xfrm>
          <a:prstGeom prst="rect">
            <a:avLst/>
          </a:prstGeom>
          <a:noFill/>
        </p:spPr>
        <p:txBody>
          <a:bodyPr wrap="square" rtlCol="0">
            <a:spAutoFit/>
          </a:bodyPr>
          <a:lstStyle/>
          <a:p>
            <a:r>
              <a:rPr lang="zh-CN" altLang="en-US" sz="2000" dirty="0">
                <a:solidFill>
                  <a:schemeClr val="accent3"/>
                </a:solidFill>
              </a:rPr>
              <a:t>如果行不通，分离一个模型出来，删除所有视图样板，专门用作碰撞检查</a:t>
            </a:r>
          </a:p>
        </p:txBody>
      </p:sp>
      <p:sp>
        <p:nvSpPr>
          <p:cNvPr id="2" name="箭头: 右 1">
            <a:hlinkClick r:id="rId3" action="ppaction://hlinksldjump"/>
            <a:extLst>
              <a:ext uri="{FF2B5EF4-FFF2-40B4-BE49-F238E27FC236}">
                <a16:creationId xmlns:a16="http://schemas.microsoft.com/office/drawing/2014/main" id="{E2A15C1C-8DB8-447D-952E-38FE6314EC8B}"/>
              </a:ext>
            </a:extLst>
          </p:cNvPr>
          <p:cNvSpPr/>
          <p:nvPr/>
        </p:nvSpPr>
        <p:spPr>
          <a:xfrm>
            <a:off x="8347587" y="6134733"/>
            <a:ext cx="668593" cy="4001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029607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20F1090-0957-4951-AFB4-D2755FA503A8}"/>
              </a:ext>
            </a:extLst>
          </p:cNvPr>
          <p:cNvSpPr>
            <a:spLocks noGrp="1"/>
          </p:cNvSpPr>
          <p:nvPr>
            <p:ph type="title"/>
          </p:nvPr>
        </p:nvSpPr>
        <p:spPr/>
        <p:txBody>
          <a:bodyPr/>
          <a:lstStyle/>
          <a:p>
            <a:r>
              <a:rPr lang="zh-CN" altLang="en-US" dirty="0">
                <a:solidFill>
                  <a:srgbClr val="FF0000"/>
                </a:solidFill>
                <a:latin typeface="+mn-ea"/>
                <a:ea typeface="+mn-ea"/>
              </a:rPr>
              <a:t>注意：</a:t>
            </a:r>
          </a:p>
        </p:txBody>
      </p:sp>
      <p:sp>
        <p:nvSpPr>
          <p:cNvPr id="3" name="内容占位符 2">
            <a:extLst>
              <a:ext uri="{FF2B5EF4-FFF2-40B4-BE49-F238E27FC236}">
                <a16:creationId xmlns:a16="http://schemas.microsoft.com/office/drawing/2014/main" id="{3FD238A5-1E80-4718-8CAA-3F4F7EF1F720}"/>
              </a:ext>
            </a:extLst>
          </p:cNvPr>
          <p:cNvSpPr>
            <a:spLocks noGrp="1"/>
          </p:cNvSpPr>
          <p:nvPr>
            <p:ph idx="1"/>
          </p:nvPr>
        </p:nvSpPr>
        <p:spPr>
          <a:xfrm>
            <a:off x="677334" y="2013106"/>
            <a:ext cx="8596668" cy="3880773"/>
          </a:xfrm>
        </p:spPr>
        <p:txBody>
          <a:bodyPr>
            <a:normAutofit/>
          </a:bodyPr>
          <a:lstStyle/>
          <a:p>
            <a:r>
              <a:rPr lang="zh-CN" altLang="en-US" sz="2800" dirty="0">
                <a:solidFill>
                  <a:schemeClr val="accent5"/>
                </a:solidFill>
              </a:rPr>
              <a:t>生成碰撞报告时，若异形构件太多可能造成碰撞点识别偏移，尽量让机电与风管模型等作为主模型可提高准确率。</a:t>
            </a:r>
            <a:endParaRPr lang="en-US" altLang="zh-CN" sz="2800" dirty="0">
              <a:solidFill>
                <a:schemeClr val="accent5"/>
              </a:solidFill>
            </a:endParaRPr>
          </a:p>
          <a:p>
            <a:r>
              <a:rPr lang="zh-CN" altLang="en-US" sz="2800" dirty="0">
                <a:solidFill>
                  <a:schemeClr val="accent5"/>
                </a:solidFill>
              </a:rPr>
              <a:t>当前模型中最好有轴网，若无轴网，则碰撞检查构件中，轴网位置为空。</a:t>
            </a:r>
            <a:endParaRPr lang="en-US" altLang="zh-CN" sz="2800" dirty="0">
              <a:solidFill>
                <a:schemeClr val="accent5"/>
              </a:solidFill>
            </a:endParaRPr>
          </a:p>
          <a:p>
            <a:r>
              <a:rPr lang="zh-CN" altLang="en-US" sz="2800" dirty="0">
                <a:solidFill>
                  <a:schemeClr val="accent5"/>
                </a:solidFill>
              </a:rPr>
              <a:t>在生成报告的过程中请不要进行其他操作，避免将其他内容也保留在截图中。</a:t>
            </a:r>
          </a:p>
        </p:txBody>
      </p:sp>
    </p:spTree>
    <p:extLst>
      <p:ext uri="{BB962C8B-B14F-4D97-AF65-F5344CB8AC3E}">
        <p14:creationId xmlns:p14="http://schemas.microsoft.com/office/powerpoint/2010/main" val="14196461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4C52391-F15A-4896-BB25-8070F4840124}"/>
              </a:ext>
            </a:extLst>
          </p:cNvPr>
          <p:cNvSpPr>
            <a:spLocks noGrp="1"/>
          </p:cNvSpPr>
          <p:nvPr>
            <p:ph type="title"/>
          </p:nvPr>
        </p:nvSpPr>
        <p:spPr>
          <a:xfrm>
            <a:off x="1093377" y="1282290"/>
            <a:ext cx="2440335" cy="1320800"/>
          </a:xfrm>
        </p:spPr>
        <p:txBody>
          <a:bodyPr>
            <a:normAutofit/>
          </a:bodyPr>
          <a:lstStyle/>
          <a:p>
            <a:r>
              <a:rPr lang="zh-CN" altLang="en-US" sz="7200" dirty="0"/>
              <a:t>谢谢</a:t>
            </a:r>
          </a:p>
        </p:txBody>
      </p:sp>
      <p:pic>
        <p:nvPicPr>
          <p:cNvPr id="4" name="图片 3">
            <a:extLst>
              <a:ext uri="{FF2B5EF4-FFF2-40B4-BE49-F238E27FC236}">
                <a16:creationId xmlns:a16="http://schemas.microsoft.com/office/drawing/2014/main" id="{253B16F6-CD01-4E96-9FD5-C5E41EE1F5B0}"/>
              </a:ext>
            </a:extLst>
          </p:cNvPr>
          <p:cNvPicPr>
            <a:picLocks noChangeAspect="1"/>
          </p:cNvPicPr>
          <p:nvPr/>
        </p:nvPicPr>
        <p:blipFill>
          <a:blip r:embed="rId2">
            <a:duotone>
              <a:schemeClr val="accent2">
                <a:shade val="45000"/>
                <a:satMod val="135000"/>
              </a:schemeClr>
              <a:prstClr val="white"/>
            </a:duotone>
          </a:blip>
          <a:stretch>
            <a:fillRect/>
          </a:stretch>
        </p:blipFill>
        <p:spPr>
          <a:xfrm>
            <a:off x="7096754" y="4227816"/>
            <a:ext cx="1960639" cy="2536750"/>
          </a:xfrm>
          <a:prstGeom prst="rect">
            <a:avLst/>
          </a:prstGeom>
        </p:spPr>
      </p:pic>
      <p:pic>
        <p:nvPicPr>
          <p:cNvPr id="6" name="图片 5">
            <a:extLst>
              <a:ext uri="{FF2B5EF4-FFF2-40B4-BE49-F238E27FC236}">
                <a16:creationId xmlns:a16="http://schemas.microsoft.com/office/drawing/2014/main" id="{8E2A9D93-56AC-47AC-8429-83F6522CF647}"/>
              </a:ext>
            </a:extLst>
          </p:cNvPr>
          <p:cNvPicPr>
            <a:picLocks noChangeAspect="1"/>
          </p:cNvPicPr>
          <p:nvPr/>
        </p:nvPicPr>
        <p:blipFill>
          <a:blip r:embed="rId3">
            <a:duotone>
              <a:schemeClr val="accent2">
                <a:shade val="45000"/>
                <a:satMod val="135000"/>
              </a:schemeClr>
              <a:prstClr val="white"/>
            </a:duotone>
          </a:blip>
          <a:stretch>
            <a:fillRect/>
          </a:stretch>
        </p:blipFill>
        <p:spPr>
          <a:xfrm>
            <a:off x="4751606" y="4257312"/>
            <a:ext cx="2000529" cy="2600688"/>
          </a:xfrm>
          <a:prstGeom prst="rect">
            <a:avLst/>
          </a:prstGeom>
        </p:spPr>
      </p:pic>
    </p:spTree>
    <p:extLst>
      <p:ext uri="{BB962C8B-B14F-4D97-AF65-F5344CB8AC3E}">
        <p14:creationId xmlns:p14="http://schemas.microsoft.com/office/powerpoint/2010/main" val="4217312091"/>
      </p:ext>
    </p:extLst>
  </p:cSld>
  <p:clrMapOvr>
    <a:masterClrMapping/>
  </p:clrMapOvr>
</p:sld>
</file>

<file path=ppt/theme/theme1.xml><?xml version="1.0" encoding="utf-8"?>
<a:theme xmlns:a="http://schemas.openxmlformats.org/drawingml/2006/main" name="平面">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3424</TotalTime>
  <Words>416</Words>
  <Application>Microsoft Office PowerPoint</Application>
  <PresentationFormat>宽屏</PresentationFormat>
  <Paragraphs>51</Paragraphs>
  <Slides>13</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13</vt:i4>
      </vt:variant>
    </vt:vector>
  </HeadingPairs>
  <TitlesOfParts>
    <vt:vector size="21" baseType="lpstr">
      <vt:lpstr>方正姚体</vt:lpstr>
      <vt:lpstr>仿宋</vt:lpstr>
      <vt:lpstr>华文新魏</vt:lpstr>
      <vt:lpstr>华文新魏 (正文)</vt:lpstr>
      <vt:lpstr>Arial</vt:lpstr>
      <vt:lpstr>Trebuchet MS</vt:lpstr>
      <vt:lpstr>Wingdings 3</vt:lpstr>
      <vt:lpstr>平面</vt:lpstr>
      <vt:lpstr>橄榄山软件430BIM快课</vt:lpstr>
      <vt:lpstr>主要内容</vt:lpstr>
      <vt:lpstr>通常在项目进行当中，我们需要进行碰撞检查，出碰撞报告用于会审 一般是使用navisworks进行碰撞检查→然后分类截图并确定碰撞位置写入word文档</vt:lpstr>
      <vt:lpstr>你需要的 一键检查碰撞     一键生成碰撞报告     一键统计碰撞构件信息     自动跳转碰撞点视图        </vt:lpstr>
      <vt:lpstr>我们都有</vt:lpstr>
      <vt:lpstr>橄榄山碰撞报告工具</vt:lpstr>
      <vt:lpstr>功能</vt:lpstr>
      <vt:lpstr>两个问题</vt:lpstr>
      <vt:lpstr>1、使用碰撞检查后很多地方半透明显示</vt:lpstr>
      <vt:lpstr>2、出碰撞报告时卡在0/0不动</vt:lpstr>
      <vt:lpstr>PowerPoint 演示文稿</vt:lpstr>
      <vt:lpstr>注意：</vt:lpstr>
      <vt:lpstr>谢谢</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橄榄山软件使用技巧教学</dc:title>
  <dc:creator>Frank</dc:creator>
  <cp:lastModifiedBy>asus</cp:lastModifiedBy>
  <cp:revision>86</cp:revision>
  <dcterms:created xsi:type="dcterms:W3CDTF">2018-02-02T09:50:33Z</dcterms:created>
  <dcterms:modified xsi:type="dcterms:W3CDTF">2018-06-28T13:30:00Z</dcterms:modified>
</cp:coreProperties>
</file>