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20" r:id="rId2"/>
    <p:sldId id="326" r:id="rId3"/>
    <p:sldId id="460" r:id="rId4"/>
    <p:sldId id="407" r:id="rId5"/>
    <p:sldId id="409" r:id="rId6"/>
    <p:sldId id="463" r:id="rId7"/>
    <p:sldId id="410" r:id="rId8"/>
    <p:sldId id="461" r:id="rId9"/>
    <p:sldId id="462" r:id="rId10"/>
    <p:sldId id="472" r:id="rId11"/>
    <p:sldId id="431" r:id="rId12"/>
    <p:sldId id="405" r:id="rId13"/>
    <p:sldId id="455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6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4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99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00">
          <p15:clr>
            <a:srgbClr val="A4A3A4"/>
          </p15:clr>
        </p15:guide>
        <p15:guide id="9" pos="642">
          <p15:clr>
            <a:srgbClr val="A4A3A4"/>
          </p15:clr>
        </p15:guide>
        <p15:guide id="10" pos="9596">
          <p15:clr>
            <a:srgbClr val="A4A3A4"/>
          </p15:clr>
        </p15:guide>
        <p15:guide id="11" pos="5146">
          <p15:clr>
            <a:srgbClr val="A4A3A4"/>
          </p15:clr>
        </p15:guide>
        <p15:guide id="12" pos="483">
          <p15:clr>
            <a:srgbClr val="A4A3A4"/>
          </p15:clr>
        </p15:guide>
        <p15:guide id="13" pos="7196">
          <p15:clr>
            <a:srgbClr val="A4A3A4"/>
          </p15:clr>
        </p15:guide>
        <p15:guide id="1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00"/>
    <a:srgbClr val="FFD860"/>
    <a:srgbClr val="CEAF51"/>
    <a:srgbClr val="F0B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26"/>
  </p:normalViewPr>
  <p:slideViewPr>
    <p:cSldViewPr snapToGrid="0" showGuides="1">
      <p:cViewPr varScale="1">
        <p:scale>
          <a:sx n="79" d="100"/>
          <a:sy n="79" d="100"/>
        </p:scale>
        <p:origin x="101" y="139"/>
      </p:cViewPr>
      <p:guideLst>
        <p:guide orient="horz" pos="3756"/>
        <p:guide orient="horz" pos="4876"/>
        <p:guide orient="horz" pos="1364"/>
        <p:guide orient="horz" pos="288"/>
        <p:guide orient="horz" pos="5480"/>
        <p:guide orient="horz" pos="2699"/>
        <p:guide orient="horz" pos="3908"/>
        <p:guide orient="horz" pos="2800"/>
        <p:guide pos="642"/>
        <p:guide pos="9596"/>
        <p:guide pos="5146"/>
        <p:guide pos="483"/>
        <p:guide pos="7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81AE754-1B3A-4E3D-845D-883238DE5B3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2018/9/13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1F8FF5F-962D-4628-9CB8-6C681EA30C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8676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2018/9/13</a:t>
            </a:fld>
            <a:endParaRPr lang="zh-CN" altLang="en-US" sz="1200" dirty="0"/>
          </a:p>
        </p:txBody>
      </p:sp>
      <p:sp>
        <p:nvSpPr>
          <p:cNvPr id="28677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锐旗设计；</a:t>
            </a:r>
            <a:r>
              <a:rPr lang="en-US" altLang="zh-CN" dirty="0"/>
              <a:t>www.9ppt.taobao.com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0724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2018/9/13</a:t>
            </a:fld>
            <a:endParaRPr lang="zh-CN" altLang="en-US" sz="1200" dirty="0"/>
          </a:p>
        </p:txBody>
      </p:sp>
      <p:sp>
        <p:nvSpPr>
          <p:cNvPr id="30725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32772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D97BDAE-F9E0-44EA-8931-875C60536C9B}" type="datetime1">
              <a:rPr lang="zh-CN" altLang="en-US" smtClean="0"/>
              <a:t>2018/9/13</a:t>
            </a:fld>
            <a:endParaRPr lang="zh-CN" altLang="en-US" sz="1200"/>
          </a:p>
        </p:txBody>
      </p:sp>
      <p:sp>
        <p:nvSpPr>
          <p:cNvPr id="32773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7ABF08-1B56-4E24-B0E5-FA0FF4A7BB9D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8308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2018/9/13</a:t>
            </a:fld>
            <a:endParaRPr lang="zh-CN" altLang="en-US" sz="1200" dirty="0"/>
          </a:p>
        </p:txBody>
      </p:sp>
      <p:sp>
        <p:nvSpPr>
          <p:cNvPr id="98309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E358126-BDDC-4276-9EA0-E96F5C651F0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EADF8C-A29D-4F6F-BF6B-33B8EF2C3B2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A550D-0D1E-4F96-B27B-96391BE762B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18999A1-7FF2-40BC-9105-F81C577A943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3E1B47-10FB-48B1-B3CA-C54AC1EF63A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E67574-2FF9-4140-9C5B-8C8C63C2DCD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0D70FC-B08A-46C5-A14C-92055E7059A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DC9E99-5B20-4E52-A5B3-A9637749C98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BF6C62-0E73-47AE-B520-E3F6342662A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358140-0914-40D9-9012-B8E38FC597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528666B-3D40-496E-8B2A-1447ABA0251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2DC2DDB-29AA-4FA8-9443-AFA1016342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8CED0C3-D9AF-48D9-97FE-26516674EDE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174DD-AB06-46D2-BA3E-A60D17325C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5657E1-E593-4890-A09A-9B602AF5AF3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E4CD757-1585-4F3D-A2EE-49FFAC69273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0D0916-3DE5-4364-A82C-1DD40D166FE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28D5D5-DB4C-4588-955D-844C6FBB1A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DB412A5-1455-472B-9C7B-676AD9ABF3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F67866F-D8AA-431D-AFA6-0904D937D25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B00AEB6-3351-48F3-A3BA-30632907BC5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C05C44B-C5E0-4E26-A3FB-B3BF26F5855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ADC6C1-A7E2-421E-81A5-94721E77973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2269DF-EC36-4F2A-8191-9BD795F49C9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C483BAC-BCC8-442E-A3E7-E9A85E781C2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BCFAF34-EB0E-4E9A-A008-9620F768E0C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方正兰亭黑_GBK" pitchFamily="2" charset="-122"/>
              <a:ea typeface="方正兰亭黑_GBK" pitchFamily="2" charset="-122"/>
              <a:cs typeface="+mn-cs"/>
              <a:sym typeface="方正兰亭黑_GBK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TextBox 37"/>
          <p:cNvSpPr/>
          <p:nvPr/>
        </p:nvSpPr>
        <p:spPr>
          <a:xfrm>
            <a:off x="1463675" y="2060258"/>
            <a:ext cx="9264650" cy="1013460"/>
          </a:xfrm>
          <a:prstGeom prst="rect">
            <a:avLst/>
          </a:prstGeom>
          <a:noFill/>
          <a:ln w="9525">
            <a:noFill/>
          </a:ln>
        </p:spPr>
        <p:txBody>
          <a:bodyPr lIns="91436" tIns="45719" rIns="91436" bIns="4571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6000" dirty="0">
                <a:solidFill>
                  <a:srgbClr val="FFD860"/>
                </a:solidFill>
                <a:sym typeface="Arial" panose="020B0604020202020204" pitchFamily="34" charset="0"/>
              </a:rPr>
              <a:t>橄榄山</a:t>
            </a:r>
            <a:r>
              <a:rPr lang="en-US" altLang="zh-CN" sz="6000" dirty="0">
                <a:solidFill>
                  <a:srgbClr val="FFD860"/>
                </a:solidFill>
                <a:sym typeface="Arial" panose="020B0604020202020204" pitchFamily="34" charset="0"/>
              </a:rPr>
              <a:t>430BIM</a:t>
            </a:r>
            <a:r>
              <a:rPr lang="zh-CN" altLang="en-US" sz="6000" dirty="0">
                <a:solidFill>
                  <a:srgbClr val="FFD860"/>
                </a:solidFill>
                <a:sym typeface="Arial" panose="020B0604020202020204" pitchFamily="34" charset="0"/>
              </a:rPr>
              <a:t>快课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00980" y="3244850"/>
            <a:ext cx="1603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讲师：杨晓霁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6" name="图片 5" descr="药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6885" y="5438140"/>
            <a:ext cx="867410" cy="867410"/>
          </a:xfrm>
          <a:prstGeom prst="rect">
            <a:avLst/>
          </a:prstGeom>
        </p:spPr>
      </p:pic>
      <p:pic>
        <p:nvPicPr>
          <p:cNvPr id="7" name="图片 6" descr="询问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990" y="5465445"/>
            <a:ext cx="894080" cy="894080"/>
          </a:xfrm>
          <a:prstGeom prst="rect">
            <a:avLst/>
          </a:prstGeom>
        </p:spPr>
      </p:pic>
      <p:pic>
        <p:nvPicPr>
          <p:cNvPr id="8" name="图片 7" descr="订单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2310" y="5459730"/>
            <a:ext cx="899795" cy="899795"/>
          </a:xfrm>
          <a:prstGeom prst="rect">
            <a:avLst/>
          </a:prstGeom>
        </p:spPr>
      </p:pic>
      <p:pic>
        <p:nvPicPr>
          <p:cNvPr id="10" name="图片 9" descr="电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7800" y="5454015"/>
            <a:ext cx="910590" cy="910590"/>
          </a:xfrm>
          <a:prstGeom prst="rect">
            <a:avLst/>
          </a:prstGeom>
        </p:spPr>
      </p:pic>
      <p:pic>
        <p:nvPicPr>
          <p:cNvPr id="11" name="图片 10" descr="天气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4375" y="5454015"/>
            <a:ext cx="904240" cy="9042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 bldLvl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10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41090" y="361315"/>
            <a:ext cx="4804410" cy="1074420"/>
            <a:chOff x="6713" y="637"/>
            <a:chExt cx="7566" cy="1692"/>
          </a:xfrm>
        </p:grpSpPr>
        <p:sp>
          <p:nvSpPr>
            <p:cNvPr id="9220" name="矩形 3"/>
            <p:cNvSpPr/>
            <p:nvPr/>
          </p:nvSpPr>
          <p:spPr>
            <a:xfrm>
              <a:off x="7593" y="637"/>
              <a:ext cx="6686" cy="16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1" tIns="45716" rIns="91431" bIns="45716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D8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查找低于净高构件</a:t>
              </a:r>
            </a:p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构件变成透明怎么调整</a:t>
              </a:r>
            </a:p>
          </p:txBody>
        </p:sp>
        <p:grpSp>
          <p:nvGrpSpPr>
            <p:cNvPr id="2" name="组合 2"/>
            <p:cNvGrpSpPr/>
            <p:nvPr/>
          </p:nvGrpSpPr>
          <p:grpSpPr>
            <a:xfrm>
              <a:off x="6713" y="975"/>
              <a:ext cx="415" cy="620"/>
              <a:chOff x="0" y="0"/>
              <a:chExt cx="213756" cy="427512"/>
            </a:xfrm>
          </p:grpSpPr>
          <p:sp>
            <p:nvSpPr>
              <p:cNvPr id="36881" name="直接连接符 3"/>
              <p:cNvSpPr/>
              <p:nvPr/>
            </p:nvSpPr>
            <p:spPr>
              <a:xfrm>
                <a:off x="0" y="0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  <p:sp>
            <p:nvSpPr>
              <p:cNvPr id="36882" name="直接连接符 4"/>
              <p:cNvSpPr/>
              <p:nvPr/>
            </p:nvSpPr>
            <p:spPr>
              <a:xfrm flipH="1">
                <a:off x="0" y="213756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</p:grpSp>
      </p:grpSp>
      <p:sp>
        <p:nvSpPr>
          <p:cNvPr id="9228" name="矩形 47"/>
          <p:cNvSpPr/>
          <p:nvPr/>
        </p:nvSpPr>
        <p:spPr>
          <a:xfrm>
            <a:off x="2143125" y="6077875"/>
            <a:ext cx="9515475" cy="569595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属性面板打开 图形显示选项 将透明度调整为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8" name="图片 7" descr="number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320" y="6066155"/>
            <a:ext cx="572770" cy="572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0870" y="1499235"/>
            <a:ext cx="5570855" cy="4415790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0724" name="文本框 8"/>
          <p:cNvSpPr/>
          <p:nvPr/>
        </p:nvSpPr>
        <p:spPr>
          <a:xfrm>
            <a:off x="4189412" y="1272513"/>
            <a:ext cx="3813175" cy="892548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200" dirty="0">
                <a:solidFill>
                  <a:srgbClr val="FFD860"/>
                </a:solidFill>
                <a:sym typeface="方正兰亭黑_GBK" pitchFamily="2" charset="-122"/>
              </a:rPr>
              <a:t>使用的功能</a:t>
            </a:r>
            <a:endParaRPr lang="en-US" altLang="zh-CN" sz="5200" dirty="0">
              <a:solidFill>
                <a:srgbClr val="FFD860"/>
              </a:solidFill>
              <a:sym typeface="方正兰亭黑_GBK" pitchFamily="2" charset="-122"/>
            </a:endParaRPr>
          </a:p>
        </p:txBody>
      </p:sp>
      <p:sp>
        <p:nvSpPr>
          <p:cNvPr id="30726" name="直接连接符 23"/>
          <p:cNvSpPr/>
          <p:nvPr/>
        </p:nvSpPr>
        <p:spPr>
          <a:xfrm>
            <a:off x="4608511" y="2165061"/>
            <a:ext cx="2974975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" name="矩形 2"/>
          <p:cNvSpPr/>
          <p:nvPr/>
        </p:nvSpPr>
        <p:spPr>
          <a:xfrm>
            <a:off x="6643408" y="5563287"/>
            <a:ext cx="3804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u="sng" dirty="0">
                <a:solidFill>
                  <a:srgbClr val="FFD860"/>
                </a:solidFill>
              </a:rPr>
              <a:t>收费功能，但可以免费使用</a:t>
            </a:r>
            <a:r>
              <a:rPr lang="en-US" altLang="zh-CN" sz="2000" u="sng" dirty="0">
                <a:solidFill>
                  <a:srgbClr val="FFD860"/>
                </a:solidFill>
              </a:rPr>
              <a:t>60</a:t>
            </a:r>
            <a:r>
              <a:rPr lang="zh-CN" altLang="en-US" sz="2000" u="sng" dirty="0">
                <a:solidFill>
                  <a:srgbClr val="FFD860"/>
                </a:solidFill>
              </a:rPr>
              <a:t>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2530"/>
          <a:stretch>
            <a:fillRect/>
          </a:stretch>
        </p:blipFill>
        <p:spPr>
          <a:xfrm>
            <a:off x="6490608" y="2713654"/>
            <a:ext cx="1854200" cy="2315845"/>
          </a:xfrm>
          <a:prstGeom prst="rect">
            <a:avLst/>
          </a:prstGeom>
          <a:effectLst>
            <a:outerShdw blurRad="774700" dist="88900" dir="2400000" algn="tl" rotWithShape="0">
              <a:srgbClr val="F0B728">
                <a:alpha val="76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600" y="2698215"/>
            <a:ext cx="1837055" cy="2316480"/>
          </a:xfrm>
          <a:prstGeom prst="rect">
            <a:avLst/>
          </a:prstGeom>
          <a:effectLst>
            <a:outerShdw blurRad="774700" dist="88900" dir="2700000" algn="tl" rotWithShape="0">
              <a:srgbClr val="F0B728">
                <a:alpha val="76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640E4E-BA66-499F-A988-B13D91E762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158" y="4421234"/>
            <a:ext cx="1841776" cy="593461"/>
          </a:xfrm>
          <a:prstGeom prst="rect">
            <a:avLst/>
          </a:prstGeom>
          <a:effectLst>
            <a:outerShdw blurRad="774700" dist="88900" dir="2400000" algn="ctr" rotWithShape="0">
              <a:srgbClr val="FFC000">
                <a:alpha val="76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3BF2582-B9B0-46DA-8BAA-BB27C40AEA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159" y="2667976"/>
            <a:ext cx="1841775" cy="593461"/>
          </a:xfrm>
          <a:prstGeom prst="rect">
            <a:avLst/>
          </a:prstGeom>
          <a:effectLst>
            <a:outerShdw blurRad="774700" dist="88900" dir="2400000" algn="ctr" rotWithShape="0">
              <a:srgbClr val="FFC000">
                <a:alpha val="76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C2E6412-B62E-4300-98E7-AB098E763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8228" y="2667976"/>
            <a:ext cx="1854199" cy="2346720"/>
          </a:xfrm>
          <a:prstGeom prst="rect">
            <a:avLst/>
          </a:prstGeom>
          <a:effectLst>
            <a:outerShdw blurRad="774700" dist="88900" dir="2400000" algn="ctr" rotWithShape="0">
              <a:srgbClr val="FFC000">
                <a:alpha val="76000"/>
              </a:srgbClr>
            </a:outerShdw>
          </a:effec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4DF37B4-A0C1-404C-A888-EC5AD805FF7E}"/>
              </a:ext>
            </a:extLst>
          </p:cNvPr>
          <p:cNvSpPr/>
          <p:nvPr/>
        </p:nvSpPr>
        <p:spPr>
          <a:xfrm>
            <a:off x="1692337" y="5581808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u="sng" dirty="0">
                <a:solidFill>
                  <a:srgbClr val="FFD860"/>
                </a:solidFill>
              </a:rPr>
              <a:t>永久免费使用的功能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/>
      <p:bldP spid="3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54274" name="TextBox 37"/>
          <p:cNvSpPr/>
          <p:nvPr/>
        </p:nvSpPr>
        <p:spPr>
          <a:xfrm>
            <a:off x="3171825" y="2155093"/>
            <a:ext cx="5848350" cy="1323437"/>
          </a:xfrm>
          <a:prstGeom prst="rect">
            <a:avLst/>
          </a:prstGeom>
          <a:noFill/>
          <a:ln w="9525">
            <a:noFill/>
          </a:ln>
        </p:spPr>
        <p:txBody>
          <a:bodyPr lIns="91435" tIns="45719" rIns="91435" bIns="4571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感谢观看</a:t>
            </a:r>
            <a:endParaRPr lang="zh-CN" altLang="en-US" sz="18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29"/>
          <p:cNvSpPr/>
          <p:nvPr/>
        </p:nvSpPr>
        <p:spPr>
          <a:xfrm>
            <a:off x="5216525" y="1454150"/>
            <a:ext cx="18542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END</a:t>
            </a:r>
            <a:endParaRPr lang="zh-CN" altLang="en-US" sz="36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16525" y="5403850"/>
            <a:ext cx="149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D860"/>
                </a:solidFill>
              </a:rPr>
              <a:t>430BIM</a:t>
            </a:r>
            <a:r>
              <a:rPr lang="zh-CN" altLang="en-US" dirty="0">
                <a:solidFill>
                  <a:srgbClr val="FFD860"/>
                </a:solidFill>
              </a:rPr>
              <a:t>快课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25" y="3631493"/>
            <a:ext cx="1595535" cy="195702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14" dur="75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/>
      <p:bldP spid="54275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13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97283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284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53255" name="矩形 3"/>
          <p:cNvSpPr/>
          <p:nvPr/>
        </p:nvSpPr>
        <p:spPr>
          <a:xfrm>
            <a:off x="4814888" y="596900"/>
            <a:ext cx="1825625" cy="5857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关注我们</a:t>
            </a:r>
            <a:endParaRPr lang="zh-CN" altLang="en-US" sz="32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3256" name="文本框 37"/>
          <p:cNvSpPr/>
          <p:nvPr/>
        </p:nvSpPr>
        <p:spPr>
          <a:xfrm>
            <a:off x="6702425" y="844550"/>
            <a:ext cx="2308225" cy="338138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Concern</a:t>
            </a:r>
            <a:r>
              <a:rPr lang="zh-CN" altLang="en-US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Us</a:t>
            </a:r>
            <a:endParaRPr lang="zh-CN" altLang="en-US" sz="16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8"/>
          <p:cNvGrpSpPr/>
          <p:nvPr/>
        </p:nvGrpSpPr>
        <p:grpSpPr>
          <a:xfrm>
            <a:off x="4268788" y="619125"/>
            <a:ext cx="263525" cy="393700"/>
            <a:chOff x="0" y="0"/>
            <a:chExt cx="213756" cy="427512"/>
          </a:xfrm>
        </p:grpSpPr>
        <p:sp>
          <p:nvSpPr>
            <p:cNvPr id="97299" name="直接连接符 29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97300" name="直接连接符 30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1805505" y="4617635"/>
            <a:ext cx="4320073" cy="873125"/>
            <a:chOff x="951722" y="4598987"/>
            <a:chExt cx="3391158" cy="873125"/>
          </a:xfrm>
        </p:grpSpPr>
        <p:sp>
          <p:nvSpPr>
            <p:cNvPr id="53253" name="Rectangle 28"/>
            <p:cNvSpPr/>
            <p:nvPr/>
          </p:nvSpPr>
          <p:spPr>
            <a:xfrm>
              <a:off x="951722" y="4598987"/>
              <a:ext cx="3219062" cy="873125"/>
            </a:xfrm>
            <a:prstGeom prst="rect">
              <a:avLst/>
            </a:prstGeom>
            <a:solidFill>
              <a:srgbClr val="FFD860">
                <a:alpha val="45097"/>
              </a:srgbClr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3" name="Text Box 20"/>
            <p:cNvSpPr/>
            <p:nvPr/>
          </p:nvSpPr>
          <p:spPr>
            <a:xfrm>
              <a:off x="1064678" y="4750629"/>
              <a:ext cx="32782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fontAlgn="ctr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官网：</a:t>
              </a:r>
              <a:r>
                <a:rPr lang="en-US" altLang="zh-CN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www.</a:t>
              </a:r>
              <a:r>
                <a:rPr lang="en-US" altLang="zh-CN" dirty="0">
                  <a:solidFill>
                    <a:srgbClr val="FFD860"/>
                  </a:solidFill>
                  <a:ea typeface="宋体" panose="02010600030101010101" pitchFamily="2" charset="-122"/>
                </a:rPr>
                <a:t>glsbim</a:t>
              </a:r>
              <a:r>
                <a:rPr lang="en-US" altLang="zh-CN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.com</a:t>
              </a:r>
            </a:p>
          </p:txBody>
        </p:sp>
      </p:grpSp>
      <p:pic>
        <p:nvPicPr>
          <p:cNvPr id="5326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406" y="5678488"/>
            <a:ext cx="814388" cy="81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8"/>
          <p:cNvGrpSpPr/>
          <p:nvPr/>
        </p:nvGrpSpPr>
        <p:grpSpPr>
          <a:xfrm>
            <a:off x="3559142" y="5678487"/>
            <a:ext cx="812800" cy="808038"/>
            <a:chOff x="0" y="0"/>
            <a:chExt cx="812800" cy="807030"/>
          </a:xfrm>
        </p:grpSpPr>
        <p:sp>
          <p:nvSpPr>
            <p:cNvPr id="97297" name="圆角矩形 4"/>
            <p:cNvSpPr/>
            <p:nvPr/>
          </p:nvSpPr>
          <p:spPr>
            <a:xfrm>
              <a:off x="0" y="0"/>
              <a:ext cx="812800" cy="807029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97298" name="Picture 39" descr="15_Twitter-iCo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"/>
              <a:ext cx="812800" cy="80702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792" y="1572409"/>
            <a:ext cx="2857500" cy="28575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960637" y="4604534"/>
            <a:ext cx="3219062" cy="873125"/>
            <a:chOff x="951722" y="4598987"/>
            <a:chExt cx="3219062" cy="873125"/>
          </a:xfrm>
        </p:grpSpPr>
        <p:sp>
          <p:nvSpPr>
            <p:cNvPr id="25" name="Rectangle 28"/>
            <p:cNvSpPr/>
            <p:nvPr/>
          </p:nvSpPr>
          <p:spPr>
            <a:xfrm>
              <a:off x="951722" y="4598987"/>
              <a:ext cx="3219062" cy="873125"/>
            </a:xfrm>
            <a:prstGeom prst="rect">
              <a:avLst/>
            </a:prstGeom>
            <a:solidFill>
              <a:srgbClr val="FFD860">
                <a:alpha val="45097"/>
              </a:srgbClr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Text Box 20"/>
            <p:cNvSpPr/>
            <p:nvPr/>
          </p:nvSpPr>
          <p:spPr>
            <a:xfrm>
              <a:off x="1064678" y="4750302"/>
              <a:ext cx="287486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fontAlgn="ctr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公众号：</a:t>
              </a:r>
              <a:r>
                <a:rPr lang="en-US" altLang="zh-CN" dirty="0" err="1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GlsBIM</a:t>
              </a:r>
              <a:endParaRPr lang="en-US" altLang="zh-CN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024" y="1464861"/>
            <a:ext cx="2857500" cy="28575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5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bldLvl="0"/>
      <p:bldP spid="5325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4098" name="矩形 5"/>
          <p:cNvSpPr/>
          <p:nvPr/>
        </p:nvSpPr>
        <p:spPr>
          <a:xfrm>
            <a:off x="1427163" y="2408238"/>
            <a:ext cx="9337675" cy="3684587"/>
          </a:xfrm>
          <a:prstGeom prst="rect">
            <a:avLst/>
          </a:prstGeom>
          <a:solidFill>
            <a:srgbClr val="FFD860">
              <a:alpha val="29803"/>
            </a:srgbClr>
          </a:solidFill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TextBox 18"/>
          <p:cNvSpPr/>
          <p:nvPr/>
        </p:nvSpPr>
        <p:spPr>
          <a:xfrm>
            <a:off x="1234747" y="1661876"/>
            <a:ext cx="3798461" cy="615545"/>
          </a:xfrm>
          <a:prstGeom prst="rect">
            <a:avLst/>
          </a:prstGeom>
          <a:noFill/>
          <a:ln w="9525">
            <a:noFill/>
          </a:ln>
        </p:spPr>
        <p:txBody>
          <a:bodyPr wrap="none" lIns="121912" tIns="60956" rIns="121912" bIns="6095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橄榄山</a:t>
            </a:r>
            <a:r>
              <a:rPr lang="en-US" altLang="zh-CN" sz="3200" dirty="0">
                <a:solidFill>
                  <a:srgbClr val="FFD860"/>
                </a:solidFill>
                <a:sym typeface="方正兰亭黑_GBK" pitchFamily="2" charset="-122"/>
              </a:rPr>
              <a:t>430BIM</a:t>
            </a: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快课</a:t>
            </a:r>
            <a:endParaRPr lang="zh-CN" altLang="en-US" sz="105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30"/>
          <p:cNvGrpSpPr/>
          <p:nvPr/>
        </p:nvGrpSpPr>
        <p:grpSpPr bwMode="auto">
          <a:xfrm>
            <a:off x="9764031" y="1726407"/>
            <a:ext cx="1416050" cy="1363661"/>
            <a:chOff x="0" y="0"/>
            <a:chExt cx="312738" cy="301626"/>
          </a:xfrm>
          <a:solidFill>
            <a:srgbClr val="FFD860"/>
          </a:solidFill>
        </p:grpSpPr>
        <p:sp>
          <p:nvSpPr>
            <p:cNvPr id="10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1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11486" y="2754711"/>
            <a:ext cx="8569027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D700"/>
                </a:solidFill>
                <a:sym typeface="方正兰亭黑_GBK" pitchFamily="2" charset="-122"/>
              </a:rPr>
              <a:t>专题</a:t>
            </a:r>
            <a:endParaRPr lang="en-US" altLang="zh-CN" sz="3200" dirty="0">
              <a:solidFill>
                <a:srgbClr val="FFD700"/>
              </a:solidFill>
              <a:sym typeface="方正兰亭黑_GBK" pitchFamily="2" charset="-122"/>
            </a:endParaRPr>
          </a:p>
          <a:p>
            <a:pPr algn="ctr"/>
            <a:r>
              <a:rPr lang="en-US" altLang="zh-CN" sz="3200" dirty="0">
                <a:solidFill>
                  <a:srgbClr val="FFD860"/>
                </a:solidFill>
                <a:sym typeface="方正兰亭黑_GBK" pitchFamily="2" charset="-122"/>
              </a:rPr>
              <a:t>	</a:t>
            </a:r>
            <a:r>
              <a:rPr sz="3200" dirty="0">
                <a:solidFill>
                  <a:srgbClr val="FFD860"/>
                </a:solidFill>
                <a:sym typeface="方正兰亭黑_GBK" pitchFamily="2" charset="-122"/>
              </a:rPr>
              <a:t>Revit中快速查找低于净高构件并绘制分布图的方法</a:t>
            </a:r>
          </a:p>
          <a:p>
            <a:pPr algn="ctr"/>
            <a:endParaRPr lang="en-US" altLang="zh-CN" sz="2800" dirty="0">
              <a:solidFill>
                <a:srgbClr val="FFD860"/>
              </a:solidFill>
              <a:sym typeface="方正兰亭黑_GBK" pitchFamily="2" charset="-122"/>
            </a:endParaRPr>
          </a:p>
          <a:p>
            <a:pPr algn="ctr"/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PS: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每月双周四下午三点三十分钟</a:t>
            </a:r>
            <a:endParaRPr lang="zh-CN" altLang="en-US" sz="1000" dirty="0">
              <a:solidFill>
                <a:srgbClr val="FFD8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100" grpId="0" bldLvl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7D705A53-403A-40A6-83CA-8A21926DC18A}" type="slidenum">
              <a:rPr lang="zh-CN" altLang="en-US" sz="1200" smtClean="0">
                <a:solidFill>
                  <a:srgbClr val="898989"/>
                </a:solidFill>
                <a:sym typeface="方正兰亭黑_GBK" pitchFamily="2" charset="-122"/>
              </a:rPr>
              <a:t>3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122" name="流程图: 手动输入 10"/>
          <p:cNvSpPr>
            <a:spLocks noChangeArrowheads="1"/>
          </p:cNvSpPr>
          <p:nvPr/>
        </p:nvSpPr>
        <p:spPr bwMode="auto">
          <a:xfrm rot="-5400000">
            <a:off x="8733632" y="-238919"/>
            <a:ext cx="1257300" cy="5684837"/>
          </a:xfrm>
          <a:prstGeom prst="flowChartManualInput">
            <a:avLst/>
          </a:prstGeom>
          <a:solidFill>
            <a:srgbClr val="FFD860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TextBox 59"/>
          <p:cNvSpPr>
            <a:spLocks noChangeArrowheads="1"/>
          </p:cNvSpPr>
          <p:nvPr/>
        </p:nvSpPr>
        <p:spPr bwMode="auto">
          <a:xfrm flipH="1">
            <a:off x="7981950" y="2251075"/>
            <a:ext cx="33131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D860"/>
                </a:solidFill>
                <a:sym typeface="方正兰亭黑_GBK" pitchFamily="2" charset="-122"/>
              </a:rPr>
              <a:t>内容 </a:t>
            </a:r>
            <a:r>
              <a:rPr lang="en-US" altLang="zh-CN" sz="3600" dirty="0">
                <a:solidFill>
                  <a:srgbClr val="FFD860"/>
                </a:solidFill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CONTENTS</a:t>
            </a:r>
          </a:p>
        </p:txBody>
      </p:sp>
      <p:sp>
        <p:nvSpPr>
          <p:cNvPr id="5124" name="矩形 99"/>
          <p:cNvSpPr>
            <a:spLocks noChangeArrowheads="1"/>
          </p:cNvSpPr>
          <p:nvPr/>
        </p:nvSpPr>
        <p:spPr bwMode="auto">
          <a:xfrm flipV="1">
            <a:off x="4070350" y="4408170"/>
            <a:ext cx="3805555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Box 64"/>
          <p:cNvSpPr>
            <a:spLocks noChangeArrowheads="1"/>
          </p:cNvSpPr>
          <p:nvPr/>
        </p:nvSpPr>
        <p:spPr bwMode="auto">
          <a:xfrm>
            <a:off x="3128963" y="4957763"/>
            <a:ext cx="10972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01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计算净高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使用技巧</a:t>
            </a:r>
            <a:endParaRPr lang="zh-CN" altLang="en-US" sz="1600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5126" name="TextBox 65"/>
          <p:cNvSpPr>
            <a:spLocks noChangeArrowheads="1"/>
          </p:cNvSpPr>
          <p:nvPr/>
        </p:nvSpPr>
        <p:spPr bwMode="auto">
          <a:xfrm>
            <a:off x="7286625" y="4957763"/>
            <a:ext cx="2125980" cy="112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02</a:t>
            </a:r>
            <a:endParaRPr lang="zh-CN" altLang="en-US" sz="18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查找低于净高构件 </a:t>
            </a:r>
          </a:p>
          <a:p>
            <a:pPr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     使用技巧</a:t>
            </a:r>
          </a:p>
        </p:txBody>
      </p:sp>
      <p:sp>
        <p:nvSpPr>
          <p:cNvPr id="5130" name="矩形 91"/>
          <p:cNvSpPr>
            <a:spLocks noChangeArrowheads="1"/>
          </p:cNvSpPr>
          <p:nvPr/>
        </p:nvSpPr>
        <p:spPr bwMode="auto">
          <a:xfrm flipV="1">
            <a:off x="1019175" y="4392930"/>
            <a:ext cx="2266315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3" name="矩形 109"/>
          <p:cNvSpPr>
            <a:spLocks noChangeArrowheads="1"/>
          </p:cNvSpPr>
          <p:nvPr/>
        </p:nvSpPr>
        <p:spPr bwMode="auto">
          <a:xfrm>
            <a:off x="8654415" y="4374515"/>
            <a:ext cx="2699385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155"/>
          <p:cNvGrpSpPr/>
          <p:nvPr/>
        </p:nvGrpSpPr>
        <p:grpSpPr bwMode="auto">
          <a:xfrm>
            <a:off x="3286125" y="4054475"/>
            <a:ext cx="784225" cy="784225"/>
            <a:chOff x="0" y="0"/>
            <a:chExt cx="784512" cy="784512"/>
          </a:xfrm>
        </p:grpSpPr>
        <p:sp>
          <p:nvSpPr>
            <p:cNvPr id="31767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68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75006" y="4054475"/>
            <a:ext cx="784225" cy="784225"/>
            <a:chOff x="7875006" y="4054475"/>
            <a:chExt cx="784225" cy="784225"/>
          </a:xfrm>
        </p:grpSpPr>
        <p:sp>
          <p:nvSpPr>
            <p:cNvPr id="31771" name="椭圆 145"/>
            <p:cNvSpPr>
              <a:spLocks noChangeArrowheads="1"/>
            </p:cNvSpPr>
            <p:nvPr/>
          </p:nvSpPr>
          <p:spPr bwMode="auto">
            <a:xfrm>
              <a:off x="7875006" y="4054475"/>
              <a:ext cx="784225" cy="784225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51365" y1="10068" x2="51877" y2="341"/>
                          <a14:foregroundMark x1="78498" y1="20648" x2="84983" y2="15017"/>
                          <a14:foregroundMark x1="90614" y1="48635" x2="98294" y2="48123"/>
                          <a14:foregroundMark x1="19966" y1="20307" x2="15700" y2="15358"/>
                          <a14:foregroundMark x1="9556" y1="47782" x2="1706" y2="47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4974" y="4119104"/>
              <a:ext cx="632115" cy="632115"/>
            </a:xfrm>
            <a:prstGeom prst="rect">
              <a:avLst/>
            </a:prstGeom>
          </p:spPr>
        </p:pic>
      </p:grpSp>
      <p:sp>
        <p:nvSpPr>
          <p:cNvPr id="44" name="文本框 4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3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3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8" dur="3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ldLvl="0" autoUpdateAnimBg="0"/>
      <p:bldP spid="5124" grpId="0" bldLvl="0" animBg="1" autoUpdateAnimBg="0"/>
      <p:bldP spid="5125" grpId="0" bldLvl="0" autoUpdateAnimBg="0"/>
      <p:bldP spid="5126" grpId="0" bldLvl="0" autoUpdateAnimBg="0"/>
      <p:bldP spid="5130" grpId="0" bldLvl="0" animBg="1" autoUpdateAnimBg="0"/>
      <p:bldP spid="5133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4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6149" name="TextBox 18"/>
          <p:cNvSpPr/>
          <p:nvPr/>
        </p:nvSpPr>
        <p:spPr>
          <a:xfrm>
            <a:off x="4608513" y="2981325"/>
            <a:ext cx="2974975" cy="461963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latin typeface="Arial" panose="020B0604020202020204" pitchFamily="34" charset="0"/>
                <a:ea typeface="Dotum" pitchFamily="34" charset="-127"/>
                <a:sym typeface="Arial" panose="020B0604020202020204" pitchFamily="34" charset="0"/>
              </a:rPr>
              <a:t>About us</a:t>
            </a:r>
            <a:endParaRPr lang="zh-CN" altLang="en-US" sz="2400" dirty="0">
              <a:solidFill>
                <a:srgbClr val="FFD860"/>
              </a:solidFill>
              <a:latin typeface="Arial" panose="020B0604020202020204" pitchFamily="34" charset="0"/>
              <a:ea typeface="Dotum" pitchFamily="34" charset="-127"/>
              <a:sym typeface="Arial" panose="020B0604020202020204" pitchFamily="34" charset="0"/>
            </a:endParaRPr>
          </a:p>
        </p:txBody>
      </p:sp>
      <p:sp>
        <p:nvSpPr>
          <p:cNvPr id="6150" name="文本框 8"/>
          <p:cNvSpPr/>
          <p:nvPr/>
        </p:nvSpPr>
        <p:spPr>
          <a:xfrm>
            <a:off x="4189413" y="3387725"/>
            <a:ext cx="3813175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D860"/>
                </a:solidFill>
                <a:sym typeface="方正兰亭黑_GBK" pitchFamily="2" charset="-122"/>
              </a:rPr>
              <a:t>可以实现的</a:t>
            </a:r>
          </a:p>
        </p:txBody>
      </p:sp>
      <p:sp>
        <p:nvSpPr>
          <p:cNvPr id="6151" name="矩形 51"/>
          <p:cNvSpPr/>
          <p:nvPr/>
        </p:nvSpPr>
        <p:spPr>
          <a:xfrm>
            <a:off x="4824356" y="4373246"/>
            <a:ext cx="2620962" cy="523216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dirty="0">
                <a:solidFill>
                  <a:srgbClr val="FFD860"/>
                </a:solidFill>
                <a:latin typeface="AvantGarde LT Book" pitchFamily="2" charset="0"/>
                <a:sym typeface="Arial" panose="020B0604020202020204" pitchFamily="34" charset="0"/>
              </a:rPr>
              <a:t>Can be realized</a:t>
            </a:r>
            <a:endParaRPr lang="zh-CN" altLang="en-US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6152" name="直接连接符 4"/>
          <p:cNvSpPr/>
          <p:nvPr/>
        </p:nvSpPr>
        <p:spPr>
          <a:xfrm>
            <a:off x="4786313" y="4391025"/>
            <a:ext cx="2620962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42" y="1534161"/>
            <a:ext cx="1367790" cy="13677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  <p:bldP spid="6151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5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5843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4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4816475" y="563563"/>
            <a:ext cx="1807210" cy="582295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净高分析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4259263" y="619125"/>
            <a:ext cx="263525" cy="393700"/>
            <a:chOff x="0" y="0"/>
            <a:chExt cx="213756" cy="427512"/>
          </a:xfrm>
        </p:grpSpPr>
        <p:sp>
          <p:nvSpPr>
            <p:cNvPr id="35857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5858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8201" name="Freeform 239"/>
          <p:cNvSpPr>
            <a:spLocks noEditPoints="1"/>
          </p:cNvSpPr>
          <p:nvPr/>
        </p:nvSpPr>
        <p:spPr>
          <a:xfrm>
            <a:off x="1633538" y="2743200"/>
            <a:ext cx="2317750" cy="2317750"/>
          </a:xfrm>
          <a:custGeom>
            <a:avLst/>
            <a:gdLst>
              <a:gd name="txL" fmla="*/ 0 w 2116"/>
              <a:gd name="txT" fmla="*/ 0 h 2116"/>
              <a:gd name="txR" fmla="*/ 2116 w 2116"/>
              <a:gd name="txB" fmla="*/ 2116 h 211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240"/>
          <p:cNvSpPr>
            <a:spLocks noEditPoints="1"/>
          </p:cNvSpPr>
          <p:nvPr/>
        </p:nvSpPr>
        <p:spPr>
          <a:xfrm>
            <a:off x="-138112" y="1809750"/>
            <a:ext cx="2014537" cy="2014538"/>
          </a:xfrm>
          <a:custGeom>
            <a:avLst/>
            <a:gdLst>
              <a:gd name="txL" fmla="*/ 0 w 1840"/>
              <a:gd name="txT" fmla="*/ 0 h 1840"/>
              <a:gd name="txR" fmla="*/ 1840 w 1840"/>
              <a:gd name="txB" fmla="*/ 1840 h 18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241"/>
          <p:cNvSpPr>
            <a:spLocks noEditPoints="1"/>
          </p:cNvSpPr>
          <p:nvPr/>
        </p:nvSpPr>
        <p:spPr>
          <a:xfrm>
            <a:off x="1825625" y="1231900"/>
            <a:ext cx="1460500" cy="1462088"/>
          </a:xfrm>
          <a:custGeom>
            <a:avLst/>
            <a:gdLst>
              <a:gd name="txL" fmla="*/ 0 w 1335"/>
              <a:gd name="txT" fmla="*/ 0 h 1335"/>
              <a:gd name="txR" fmla="*/ 1335 w 1335"/>
              <a:gd name="txB" fmla="*/ 1335 h 133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FFD86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242"/>
          <p:cNvSpPr>
            <a:spLocks noEditPoints="1"/>
          </p:cNvSpPr>
          <p:nvPr/>
        </p:nvSpPr>
        <p:spPr>
          <a:xfrm>
            <a:off x="1312863" y="4819650"/>
            <a:ext cx="1243012" cy="1241425"/>
          </a:xfrm>
          <a:custGeom>
            <a:avLst/>
            <a:gdLst>
              <a:gd name="txL" fmla="*/ 0 w 1135"/>
              <a:gd name="txT" fmla="*/ 0 h 1134"/>
              <a:gd name="txR" fmla="*/ 1135 w 1135"/>
              <a:gd name="txB" fmla="*/ 1134 h 113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FFD86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227013" y="4481513"/>
            <a:ext cx="1281111" cy="2552700"/>
            <a:chOff x="0" y="0"/>
            <a:chExt cx="960900" cy="1913939"/>
          </a:xfrm>
          <a:solidFill>
            <a:srgbClr val="FFD860"/>
          </a:solidFill>
        </p:grpSpPr>
        <p:sp>
          <p:nvSpPr>
            <p:cNvPr id="8206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07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08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8209" name="文本框 15"/>
          <p:cNvSpPr/>
          <p:nvPr/>
        </p:nvSpPr>
        <p:spPr>
          <a:xfrm>
            <a:off x="5267008" y="2914670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D860"/>
                </a:solidFill>
              </a:rPr>
              <a:t>根据指定的区域位置和标高范围</a:t>
            </a:r>
          </a:p>
        </p:txBody>
      </p:sp>
      <p:sp>
        <p:nvSpPr>
          <p:cNvPr id="8210" name="文本框 16"/>
          <p:cNvSpPr/>
          <p:nvPr/>
        </p:nvSpPr>
        <p:spPr>
          <a:xfrm>
            <a:off x="5693569" y="2914699"/>
            <a:ext cx="5572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FFD860"/>
                </a:solidFill>
              </a:rPr>
              <a:t>一键绘制净高分布图</a:t>
            </a:r>
          </a:p>
        </p:txBody>
      </p:sp>
      <p:sp>
        <p:nvSpPr>
          <p:cNvPr id="8211" name="文本框 17"/>
          <p:cNvSpPr/>
          <p:nvPr/>
        </p:nvSpPr>
        <p:spPr>
          <a:xfrm>
            <a:off x="4360010" y="2852857"/>
            <a:ext cx="7498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FFD860"/>
                </a:solidFill>
                <a:sym typeface="方正兰亭黑_GBK" pitchFamily="2" charset="-122"/>
              </a:rPr>
              <a:t>快速精准地查找并标记低于净高构件</a:t>
            </a:r>
          </a:p>
        </p:txBody>
      </p:sp>
      <p:sp>
        <p:nvSpPr>
          <p:cNvPr id="8212" name="文本框 18"/>
          <p:cNvSpPr/>
          <p:nvPr/>
        </p:nvSpPr>
        <p:spPr>
          <a:xfrm>
            <a:off x="4259739" y="2526032"/>
            <a:ext cx="7802880" cy="2122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D86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告别传统编辑颜色方案</a:t>
            </a:r>
          </a:p>
          <a:p>
            <a:pPr marL="0" lvl="0" indent="0" algn="ctr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D86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精准、高效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6" dur="4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38" dur="4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0" dur="4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4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mph" presetSubtype="0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1.11111E-6 L -2.91667E-6 -0.07222 " pathEditMode="relative" rAng="0" ptsTypes="AA">
                                      <p:cBhvr>
                                        <p:cTn id="4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7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mph" presetSubtype="0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125E-6 4.44444E-6 L 3.125E-6 -0.07223 " pathEditMode="relative" rAng="0" ptsTypes="AA">
                                      <p:cBhvr>
                                        <p:cTn id="64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0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0" presetClass="entr" presetSubtype="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" dur="7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4" presetClass="emph" presetSubtype="0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0 L -2.08333E-6 -0.07222 " pathEditMode="relative" rAng="0" ptsTypes="AA">
                                      <p:cBhvr>
                                        <p:cTn id="7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2" nodeType="withEffect">
                                  <p:stCondLst>
                                    <p:cond delay="11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96" dur="1250" fill="hold"/>
                                        <p:tgtEl>
                                          <p:spTgt spid="82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  <p:bldP spid="8209" grpId="0" build="p" bldLvl="0"/>
      <p:bldP spid="8209" grpId="1" build="allAtOnce" bldLvl="0"/>
      <p:bldP spid="8209" grpId="2" build="allAtOnce" bldLvl="0"/>
      <p:bldP spid="8210" grpId="0" build="p" bldLvl="0"/>
      <p:bldP spid="8210" grpId="1" build="allAtOnce" bldLvl="0"/>
      <p:bldP spid="8210" grpId="2" build="allAtOnce" bldLvl="0"/>
      <p:bldP spid="8211" grpId="0" build="p" bldLvl="0"/>
      <p:bldP spid="8211" grpId="1" build="allAtOnce" bldLvl="0"/>
      <p:bldP spid="8211" grpId="2" build="allAtOnce" bldLvl="0"/>
      <p:bldP spid="8212" grpId="0" bldLvl="0"/>
      <p:bldP spid="8212" grpId="1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6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6149" name="TextBox 18"/>
          <p:cNvSpPr/>
          <p:nvPr/>
        </p:nvSpPr>
        <p:spPr>
          <a:xfrm>
            <a:off x="4608513" y="2981325"/>
            <a:ext cx="2974975" cy="461963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latin typeface="Arial" panose="020B0604020202020204" pitchFamily="34" charset="0"/>
                <a:ea typeface="Dotum" pitchFamily="34" charset="-127"/>
                <a:sym typeface="Arial" panose="020B0604020202020204" pitchFamily="34" charset="0"/>
              </a:rPr>
              <a:t>Look</a:t>
            </a:r>
            <a:endParaRPr lang="zh-CN" altLang="en-US" sz="2400" dirty="0">
              <a:solidFill>
                <a:srgbClr val="FFD860"/>
              </a:solidFill>
              <a:latin typeface="Arial" panose="020B0604020202020204" pitchFamily="34" charset="0"/>
              <a:ea typeface="Dotum" pitchFamily="34" charset="-127"/>
              <a:sym typeface="Arial" panose="020B0604020202020204" pitchFamily="34" charset="0"/>
            </a:endParaRPr>
          </a:p>
        </p:txBody>
      </p:sp>
      <p:sp>
        <p:nvSpPr>
          <p:cNvPr id="6150" name="文本框 8"/>
          <p:cNvSpPr/>
          <p:nvPr/>
        </p:nvSpPr>
        <p:spPr>
          <a:xfrm>
            <a:off x="4189413" y="3387725"/>
            <a:ext cx="3813175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D860"/>
                </a:solidFill>
                <a:sym typeface="方正兰亭黑_GBK" pitchFamily="2" charset="-122"/>
              </a:rPr>
              <a:t>实际操作</a:t>
            </a:r>
          </a:p>
        </p:txBody>
      </p:sp>
      <p:sp>
        <p:nvSpPr>
          <p:cNvPr id="6151" name="矩形 51"/>
          <p:cNvSpPr/>
          <p:nvPr/>
        </p:nvSpPr>
        <p:spPr>
          <a:xfrm>
            <a:off x="4824356" y="4373246"/>
            <a:ext cx="2620962" cy="523216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dirty="0">
                <a:solidFill>
                  <a:srgbClr val="FFD860"/>
                </a:solidFill>
                <a:latin typeface="AvantGarde LT Book" pitchFamily="2" charset="0"/>
                <a:sym typeface="Arial" panose="020B0604020202020204" pitchFamily="34" charset="0"/>
              </a:rPr>
              <a:t>Actual operation</a:t>
            </a:r>
            <a:endParaRPr lang="zh-CN" altLang="en-US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6152" name="直接连接符 4"/>
          <p:cNvSpPr/>
          <p:nvPr/>
        </p:nvSpPr>
        <p:spPr>
          <a:xfrm>
            <a:off x="4786313" y="4391025"/>
            <a:ext cx="2620962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" name="文本框 1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756" y="1675550"/>
            <a:ext cx="1418488" cy="14184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  <p:bldP spid="615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7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4821238" y="404667"/>
            <a:ext cx="3432810" cy="156718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创建完成后</a:t>
            </a: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修改分布图的颜色</a:t>
            </a:r>
            <a:endParaRPr lang="en-US" altLang="zh-CN" sz="3200" dirty="0">
              <a:solidFill>
                <a:srgbClr val="FFD86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36881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6882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9228" name="矩形 47"/>
          <p:cNvSpPr/>
          <p:nvPr/>
        </p:nvSpPr>
        <p:spPr>
          <a:xfrm>
            <a:off x="5961380" y="4163695"/>
            <a:ext cx="5392420" cy="248793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方法：</a:t>
            </a: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1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、右击详图项目（颜色区域）</a:t>
            </a: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2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、选择替换视图中的图形  按图元</a:t>
            </a: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3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、修改表面填充图案的颜色</a:t>
            </a: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4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、确定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455" y="1569720"/>
            <a:ext cx="3688715" cy="2506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235" y="1474470"/>
            <a:ext cx="5233670" cy="468820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  <p:bldP spid="922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8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4821238" y="404667"/>
            <a:ext cx="3432810" cy="1075055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查找低于净高构件</a:t>
            </a: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标记选中的构件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36881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6882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9228" name="矩形 47"/>
          <p:cNvSpPr/>
          <p:nvPr/>
        </p:nvSpPr>
        <p:spPr>
          <a:xfrm>
            <a:off x="1548130" y="5825145"/>
            <a:ext cx="9515475" cy="569595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打上图钉之后，可点击图钉查看问题描述以及注释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015" y="1978025"/>
            <a:ext cx="5283835" cy="34055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345" y="2023110"/>
            <a:ext cx="6154420" cy="336486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  <p:bldP spid="922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9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41090" y="361315"/>
            <a:ext cx="4804410" cy="1074420"/>
            <a:chOff x="6713" y="637"/>
            <a:chExt cx="7566" cy="1692"/>
          </a:xfrm>
        </p:grpSpPr>
        <p:sp>
          <p:nvSpPr>
            <p:cNvPr id="9220" name="矩形 3"/>
            <p:cNvSpPr/>
            <p:nvPr/>
          </p:nvSpPr>
          <p:spPr>
            <a:xfrm>
              <a:off x="7593" y="637"/>
              <a:ext cx="6686" cy="16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1" tIns="45716" rIns="91431" bIns="45716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D8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查找低于净高构件</a:t>
              </a:r>
            </a:p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构件变成透明怎么调整</a:t>
              </a:r>
            </a:p>
          </p:txBody>
        </p:sp>
        <p:grpSp>
          <p:nvGrpSpPr>
            <p:cNvPr id="2" name="组合 2"/>
            <p:cNvGrpSpPr/>
            <p:nvPr/>
          </p:nvGrpSpPr>
          <p:grpSpPr>
            <a:xfrm>
              <a:off x="6713" y="975"/>
              <a:ext cx="415" cy="620"/>
              <a:chOff x="0" y="0"/>
              <a:chExt cx="213756" cy="427512"/>
            </a:xfrm>
          </p:grpSpPr>
          <p:sp>
            <p:nvSpPr>
              <p:cNvPr id="36881" name="直接连接符 3"/>
              <p:cNvSpPr/>
              <p:nvPr/>
            </p:nvSpPr>
            <p:spPr>
              <a:xfrm>
                <a:off x="0" y="0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  <p:sp>
            <p:nvSpPr>
              <p:cNvPr id="36882" name="直接连接符 4"/>
              <p:cNvSpPr/>
              <p:nvPr/>
            </p:nvSpPr>
            <p:spPr>
              <a:xfrm flipH="1">
                <a:off x="0" y="213756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</p:grpSp>
      </p:grpSp>
      <p:sp>
        <p:nvSpPr>
          <p:cNvPr id="9228" name="矩形 47"/>
          <p:cNvSpPr/>
          <p:nvPr/>
        </p:nvSpPr>
        <p:spPr>
          <a:xfrm>
            <a:off x="1522095" y="5923570"/>
            <a:ext cx="9515475" cy="569595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VV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呼出过滤器，点击取消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 descr="number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775" y="5890895"/>
            <a:ext cx="601980" cy="601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5665" y="1567815"/>
            <a:ext cx="5255260" cy="4257040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主题">
      <a:majorFont>
        <a:latin typeface="方正兰亭黑_GBK"/>
        <a:ea typeface="方正兰亭黑_GBK"/>
        <a:cs typeface=""/>
      </a:majorFont>
      <a:minorFont>
        <a:latin typeface="方正兰亭黑_GBK"/>
        <a:ea typeface="方正兰亭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323</Words>
  <Application>Microsoft Office PowerPoint</Application>
  <PresentationFormat>宽屏</PresentationFormat>
  <Paragraphs>91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Unicode MS</vt:lpstr>
      <vt:lpstr>AvantGarde LT Book</vt:lpstr>
      <vt:lpstr>Dotum</vt:lpstr>
      <vt:lpstr>方正兰亭黑_GBK</vt:lpstr>
      <vt:lpstr>宋体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R ebekah</cp:lastModifiedBy>
  <cp:revision>1611</cp:revision>
  <dcterms:created xsi:type="dcterms:W3CDTF">2014-10-29T09:18:00Z</dcterms:created>
  <dcterms:modified xsi:type="dcterms:W3CDTF">2018-09-13T03:27:36Z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