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4" r:id="rId6"/>
    <p:sldId id="265" r:id="rId7"/>
    <p:sldId id="268" r:id="rId8"/>
    <p:sldId id="263" r:id="rId9"/>
    <p:sldId id="267" r:id="rId10"/>
    <p:sldId id="269" r:id="rId11"/>
    <p:sldId id="262" r:id="rId12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D5D5"/>
    <a:srgbClr val="252525"/>
    <a:srgbClr val="20273A"/>
    <a:srgbClr val="F4F1EA"/>
    <a:srgbClr val="999999"/>
    <a:srgbClr val="CBCBCB"/>
    <a:srgbClr val="F7F7F7"/>
    <a:srgbClr val="E6E6E6"/>
    <a:srgbClr val="757575"/>
    <a:srgbClr val="3F3F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08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541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1046CA-B31D-4906-A811-8A4A4E7E0411}"/>
              </a:ext>
            </a:extLst>
          </p:cNvPr>
          <p:cNvGrpSpPr/>
          <p:nvPr userDrawn="1"/>
        </p:nvGrpSpPr>
        <p:grpSpPr>
          <a:xfrm>
            <a:off x="9836150" y="231775"/>
            <a:ext cx="2021205" cy="509270"/>
            <a:chOff x="15490" y="365"/>
            <a:chExt cx="3183" cy="80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7D98068-CA7A-47D5-A11C-6E8880A13756}"/>
                </a:ext>
              </a:extLst>
            </p:cNvPr>
            <p:cNvSpPr txBox="1"/>
            <p:nvPr/>
          </p:nvSpPr>
          <p:spPr>
            <a:xfrm>
              <a:off x="16161" y="470"/>
              <a:ext cx="25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</a:rPr>
                <a:t>北京橄榄软件</a:t>
              </a:r>
            </a:p>
          </p:txBody>
        </p:sp>
        <p:pic>
          <p:nvPicPr>
            <p:cNvPr id="9" name="图片 8" descr="橄榄山图标">
              <a:extLst>
                <a:ext uri="{FF2B5EF4-FFF2-40B4-BE49-F238E27FC236}">
                  <a16:creationId xmlns:a16="http://schemas.microsoft.com/office/drawing/2014/main" id="{E0C497D6-B0EF-4AF5-9EC6-E363F0296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4F6F1">
                    <a:alpha val="100000"/>
                  </a:srgbClr>
                </a:clrFrom>
                <a:clrTo>
                  <a:srgbClr val="F4F6F1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90" y="365"/>
              <a:ext cx="827" cy="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48714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.xml"/><Relationship Id="rId7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6.png"/><Relationship Id="rId5" Type="http://schemas.openxmlformats.org/officeDocument/2006/relationships/tags" Target="../tags/tag6.xml"/><Relationship Id="rId10" Type="http://schemas.openxmlformats.org/officeDocument/2006/relationships/image" Target="../media/image15.png"/><Relationship Id="rId4" Type="http://schemas.openxmlformats.org/officeDocument/2006/relationships/tags" Target="../tags/tag5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ay tiles wallpaper">
            <a:extLst>
              <a:ext uri="{FF2B5EF4-FFF2-40B4-BE49-F238E27FC236}">
                <a16:creationId xmlns:a16="http://schemas.microsoft.com/office/drawing/2014/main" id="{D59C89DD-7923-4064-8CDD-104854826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2"/>
          <a:stretch/>
        </p:blipFill>
        <p:spPr bwMode="auto">
          <a:xfrm>
            <a:off x="1012054" y="745724"/>
            <a:ext cx="9828690" cy="605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7EDE88-7C2D-4789-A797-9FBDE2CD20A2}"/>
              </a:ext>
            </a:extLst>
          </p:cNvPr>
          <p:cNvSpPr txBox="1"/>
          <p:nvPr/>
        </p:nvSpPr>
        <p:spPr>
          <a:xfrm>
            <a:off x="3376611" y="2470191"/>
            <a:ext cx="509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造字工房俊雅体演示版常规体" pitchFamily="50" charset="-122"/>
                <a:ea typeface="造字工房俊雅体演示版常规体" pitchFamily="50" charset="-122"/>
              </a:rPr>
              <a:t>橄榄山</a:t>
            </a:r>
            <a:r>
              <a:rPr lang="en-US" altLang="zh-CN" sz="5400" dirty="0">
                <a:latin typeface="造字工房俊雅体演示版常规体" pitchFamily="50" charset="-122"/>
                <a:ea typeface="造字工房俊雅体演示版常规体" pitchFamily="50" charset="-122"/>
              </a:rPr>
              <a:t>430BIM</a:t>
            </a:r>
            <a:r>
              <a:rPr lang="zh-CN" altLang="en-US" sz="5400" dirty="0">
                <a:latin typeface="造字工房俊雅体演示版常规体" pitchFamily="50" charset="-122"/>
                <a:ea typeface="造字工房俊雅体演示版常规体" pitchFamily="50" charset="-122"/>
              </a:rPr>
              <a:t>快课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25E65D6-595F-457C-AD01-9F0CF3A213E9}"/>
              </a:ext>
            </a:extLst>
          </p:cNvPr>
          <p:cNvGrpSpPr/>
          <p:nvPr/>
        </p:nvGrpSpPr>
        <p:grpSpPr>
          <a:xfrm>
            <a:off x="2372773" y="1546479"/>
            <a:ext cx="7107251" cy="2770754"/>
            <a:chOff x="2372773" y="1546479"/>
            <a:chExt cx="7107251" cy="277075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BD9808F-D738-4A69-8E8D-0EAA4FBBD8FD}"/>
                </a:ext>
              </a:extLst>
            </p:cNvPr>
            <p:cNvSpPr/>
            <p:nvPr/>
          </p:nvSpPr>
          <p:spPr>
            <a:xfrm>
              <a:off x="2372773" y="1546479"/>
              <a:ext cx="7107251" cy="2770754"/>
            </a:xfrm>
            <a:prstGeom prst="rect">
              <a:avLst/>
            </a:prstGeom>
            <a:solidFill>
              <a:srgbClr val="EBEBE3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F3D5E0C-0573-4A1D-BFE2-8E66C58CCB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62540" y="1740320"/>
              <a:ext cx="6527715" cy="2383072"/>
            </a:xfrm>
            <a:custGeom>
              <a:avLst/>
              <a:gdLst>
                <a:gd name="connsiteX0" fmla="*/ 66895 w 6527715"/>
                <a:gd name="connsiteY0" fmla="*/ 77111 h 2383072"/>
                <a:gd name="connsiteX1" fmla="*/ 66895 w 6527715"/>
                <a:gd name="connsiteY1" fmla="*/ 2305960 h 2383072"/>
                <a:gd name="connsiteX2" fmla="*/ 6460819 w 6527715"/>
                <a:gd name="connsiteY2" fmla="*/ 2305960 h 2383072"/>
                <a:gd name="connsiteX3" fmla="*/ 6460819 w 6527715"/>
                <a:gd name="connsiteY3" fmla="*/ 77111 h 2383072"/>
                <a:gd name="connsiteX4" fmla="*/ 0 w 6527715"/>
                <a:gd name="connsiteY4" fmla="*/ 0 h 2383072"/>
                <a:gd name="connsiteX5" fmla="*/ 6527715 w 6527715"/>
                <a:gd name="connsiteY5" fmla="*/ 0 h 2383072"/>
                <a:gd name="connsiteX6" fmla="*/ 6527715 w 6527715"/>
                <a:gd name="connsiteY6" fmla="*/ 2383072 h 2383072"/>
                <a:gd name="connsiteX7" fmla="*/ 0 w 6527715"/>
                <a:gd name="connsiteY7" fmla="*/ 2383072 h 238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27715" h="2383072">
                  <a:moveTo>
                    <a:pt x="66895" y="77111"/>
                  </a:moveTo>
                  <a:lnTo>
                    <a:pt x="66895" y="2305960"/>
                  </a:lnTo>
                  <a:lnTo>
                    <a:pt x="6460819" y="2305960"/>
                  </a:lnTo>
                  <a:lnTo>
                    <a:pt x="6460819" y="77111"/>
                  </a:lnTo>
                  <a:close/>
                  <a:moveTo>
                    <a:pt x="0" y="0"/>
                  </a:moveTo>
                  <a:lnTo>
                    <a:pt x="6527715" y="0"/>
                  </a:lnTo>
                  <a:lnTo>
                    <a:pt x="6527715" y="2383072"/>
                  </a:lnTo>
                  <a:lnTo>
                    <a:pt x="0" y="2383072"/>
                  </a:lnTo>
                  <a:close/>
                </a:path>
              </a:pathLst>
            </a:custGeom>
            <a:solidFill>
              <a:srgbClr val="EBEBE3"/>
            </a:solidFill>
            <a:ln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梯形 4">
            <a:extLst>
              <a:ext uri="{FF2B5EF4-FFF2-40B4-BE49-F238E27FC236}">
                <a16:creationId xmlns:a16="http://schemas.microsoft.com/office/drawing/2014/main" id="{A1483C63-D6CE-480A-9F31-CF7A604ED3BD}"/>
              </a:ext>
            </a:extLst>
          </p:cNvPr>
          <p:cNvSpPr/>
          <p:nvPr/>
        </p:nvSpPr>
        <p:spPr>
          <a:xfrm rot="10800000">
            <a:off x="5318759" y="4991099"/>
            <a:ext cx="1211580" cy="483601"/>
          </a:xfrm>
          <a:prstGeom prst="trapezoid">
            <a:avLst>
              <a:gd name="adj" fmla="val 50166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lumOff val="50000"/>
                  <a:alpha val="1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611AD1-3440-4113-B732-0B09B07D6CFC}"/>
              </a:ext>
            </a:extLst>
          </p:cNvPr>
          <p:cNvSpPr txBox="1"/>
          <p:nvPr/>
        </p:nvSpPr>
        <p:spPr>
          <a:xfrm>
            <a:off x="5136560" y="5047104"/>
            <a:ext cx="15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讲师：杨晓霁</a:t>
            </a:r>
          </a:p>
        </p:txBody>
      </p:sp>
    </p:spTree>
    <p:extLst>
      <p:ext uri="{BB962C8B-B14F-4D97-AF65-F5344CB8AC3E}">
        <p14:creationId xmlns:p14="http://schemas.microsoft.com/office/powerpoint/2010/main" val="919477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AB6DB1-A277-4114-B003-9E979FA9D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280" y="528138"/>
            <a:ext cx="3796157" cy="5431577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F7CF568-0B30-40C7-89FC-92B92439396D}"/>
              </a:ext>
            </a:extLst>
          </p:cNvPr>
          <p:cNvCxnSpPr/>
          <p:nvPr/>
        </p:nvCxnSpPr>
        <p:spPr>
          <a:xfrm>
            <a:off x="1496280" y="5745018"/>
            <a:ext cx="220750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97ACEDC6-61CA-4256-84D8-8453A363A8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0186" y="1009440"/>
            <a:ext cx="3718882" cy="483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779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Hover r:id="rId2" action="ppaction://hlinksldjump"/>
            <a:extLst>
              <a:ext uri="{FF2B5EF4-FFF2-40B4-BE49-F238E27FC236}">
                <a16:creationId xmlns:a16="http://schemas.microsoft.com/office/drawing/2014/main" id="{7FFD9044-35E7-4D3D-9655-F297B4176C51}"/>
              </a:ext>
            </a:extLst>
          </p:cNvPr>
          <p:cNvSpPr/>
          <p:nvPr/>
        </p:nvSpPr>
        <p:spPr>
          <a:xfrm>
            <a:off x="4403325" y="4279412"/>
            <a:ext cx="3000652" cy="1914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F7DC343-EB97-4019-9C08-EE9D19830DC3}"/>
              </a:ext>
            </a:extLst>
          </p:cNvPr>
          <p:cNvGrpSpPr/>
          <p:nvPr/>
        </p:nvGrpSpPr>
        <p:grpSpPr>
          <a:xfrm>
            <a:off x="5321485" y="4810991"/>
            <a:ext cx="1549030" cy="1018309"/>
            <a:chOff x="2004291" y="2690091"/>
            <a:chExt cx="1854621" cy="1219200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22001C0-05C7-4905-8C00-03C9FF058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291" y="2690091"/>
              <a:ext cx="1219200" cy="12192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52E6285-F8B2-42AB-BAB8-12B36E38E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70223">
              <a:off x="3467790" y="3448107"/>
              <a:ext cx="391122" cy="391122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C2FF190-E72F-4FAE-A279-B22262C86AE0}"/>
              </a:ext>
            </a:extLst>
          </p:cNvPr>
          <p:cNvSpPr txBox="1"/>
          <p:nvPr/>
        </p:nvSpPr>
        <p:spPr>
          <a:xfrm>
            <a:off x="4008120" y="2195766"/>
            <a:ext cx="4175760" cy="1200329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造字工房尚雅体演示版常规体" pitchFamily="50" charset="-122"/>
                <a:ea typeface="造字工房尚雅体演示版常规体" pitchFamily="50" charset="-122"/>
              </a:rPr>
              <a:t>具体操作</a:t>
            </a:r>
          </a:p>
        </p:txBody>
      </p:sp>
    </p:spTree>
    <p:extLst>
      <p:ext uri="{BB962C8B-B14F-4D97-AF65-F5344CB8AC3E}">
        <p14:creationId xmlns:p14="http://schemas.microsoft.com/office/powerpoint/2010/main" val="228081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6F13A6D9-B72A-4EFF-9026-B52F652405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6" t="1741"/>
          <a:stretch/>
        </p:blipFill>
        <p:spPr>
          <a:xfrm>
            <a:off x="1439534" y="798653"/>
            <a:ext cx="9601467" cy="5355552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D6D9D58-B4BC-45DE-9910-37E211F9190E}"/>
              </a:ext>
            </a:extLst>
          </p:cNvPr>
          <p:cNvSpPr/>
          <p:nvPr/>
        </p:nvSpPr>
        <p:spPr>
          <a:xfrm>
            <a:off x="1504293" y="879676"/>
            <a:ext cx="9471949" cy="527452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EA9B7C-9B73-455A-9334-4290DBD26854}"/>
              </a:ext>
            </a:extLst>
          </p:cNvPr>
          <p:cNvSpPr txBox="1"/>
          <p:nvPr/>
        </p:nvSpPr>
        <p:spPr>
          <a:xfrm>
            <a:off x="2643608" y="2998494"/>
            <a:ext cx="6904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每个月双周周四下午四点时长</a:t>
            </a:r>
            <a:r>
              <a:rPr lang="en-US" altLang="zh-CN" sz="3200" b="1" dirty="0"/>
              <a:t>30</a:t>
            </a:r>
            <a:r>
              <a:rPr lang="zh-CN" altLang="en-US" sz="3200" b="1" dirty="0"/>
              <a:t>分钟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4ACC3B1-088F-4889-BBDE-435A09270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489" y="1348425"/>
            <a:ext cx="875515" cy="75212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1CD8AF6-2B53-4232-8922-583C9EA96B33}"/>
              </a:ext>
            </a:extLst>
          </p:cNvPr>
          <p:cNvSpPr txBox="1"/>
          <p:nvPr/>
        </p:nvSpPr>
        <p:spPr>
          <a:xfrm>
            <a:off x="4270240" y="3830320"/>
            <a:ext cx="3940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alpha val="60000"/>
                  </a:schemeClr>
                </a:solidFill>
              </a:rPr>
              <a:t>多命令配合高效使用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AE9C75D-63A1-452E-B5AC-0E31ADAA9FD3}"/>
              </a:ext>
            </a:extLst>
          </p:cNvPr>
          <p:cNvSpPr/>
          <p:nvPr/>
        </p:nvSpPr>
        <p:spPr>
          <a:xfrm>
            <a:off x="3831336" y="3648946"/>
            <a:ext cx="4529328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41F06237-F040-4AB5-BE8E-6D7DCDE3E56F}"/>
              </a:ext>
            </a:extLst>
          </p:cNvPr>
          <p:cNvGrpSpPr/>
          <p:nvPr/>
        </p:nvGrpSpPr>
        <p:grpSpPr>
          <a:xfrm>
            <a:off x="2569295" y="2519044"/>
            <a:ext cx="558347" cy="558347"/>
            <a:chOff x="6891075" y="1447347"/>
            <a:chExt cx="823866" cy="823866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585AE291-CBB6-421B-864B-2CA8EEA40AD7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7000803" y="1749552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9F2910AF-10E2-4AE1-8765-37917F6FA9DE}"/>
                </a:ext>
              </a:extLst>
            </p:cNvPr>
            <p:cNvCxnSpPr>
              <a:cxnSpLocks/>
            </p:cNvCxnSpPr>
            <p:nvPr/>
          </p:nvCxnSpPr>
          <p:spPr>
            <a:xfrm rot="-3600000">
              <a:off x="7041290" y="1598450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7E9CAA5B-696F-4ED4-8625-B1F26AB68BAB}"/>
                </a:ext>
              </a:extLst>
            </p:cNvPr>
            <p:cNvCxnSpPr>
              <a:cxnSpLocks/>
            </p:cNvCxnSpPr>
            <p:nvPr/>
          </p:nvCxnSpPr>
          <p:spPr>
            <a:xfrm rot="-1800000">
              <a:off x="7151905" y="1487835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567A48E2-8CC3-4806-902C-168ABA72C9DC}"/>
                </a:ext>
              </a:extLst>
            </p:cNvPr>
            <p:cNvCxnSpPr>
              <a:cxnSpLocks/>
            </p:cNvCxnSpPr>
            <p:nvPr/>
          </p:nvCxnSpPr>
          <p:spPr>
            <a:xfrm>
              <a:off x="7303008" y="1447347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1D8ADDF1-51BE-4322-98ED-E3464B1CD06A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454110" y="1487835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3659BA1-90D2-4D1F-B161-133F04900EC3}"/>
                </a:ext>
              </a:extLst>
            </p:cNvPr>
            <p:cNvCxnSpPr>
              <a:cxnSpLocks/>
            </p:cNvCxnSpPr>
            <p:nvPr/>
          </p:nvCxnSpPr>
          <p:spPr>
            <a:xfrm rot="3600000">
              <a:off x="7564725" y="1598450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5E100466-AD8F-432C-8D6A-3251C0862D0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605213" y="1749552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60A3B892-33CB-41EF-A22D-8BC6031F8754}"/>
                </a:ext>
              </a:extLst>
            </p:cNvPr>
            <p:cNvCxnSpPr>
              <a:cxnSpLocks/>
            </p:cNvCxnSpPr>
            <p:nvPr/>
          </p:nvCxnSpPr>
          <p:spPr>
            <a:xfrm rot="7200000">
              <a:off x="7564725" y="1900654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875ADCBA-5259-4EDD-A4C0-264E716052A6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7454110" y="2011269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444AB037-76CC-4584-8F39-A9822402559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03008" y="2051757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A0F3FC68-6D6E-4A7B-8C68-D7149BCB0B7D}"/>
                </a:ext>
              </a:extLst>
            </p:cNvPr>
            <p:cNvCxnSpPr>
              <a:cxnSpLocks/>
            </p:cNvCxnSpPr>
            <p:nvPr/>
          </p:nvCxnSpPr>
          <p:spPr>
            <a:xfrm rot="12600000">
              <a:off x="7151905" y="2011269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77AE5826-8854-4C4C-B615-2722FCD09D63}"/>
                </a:ext>
              </a:extLst>
            </p:cNvPr>
            <p:cNvCxnSpPr>
              <a:cxnSpLocks/>
            </p:cNvCxnSpPr>
            <p:nvPr/>
          </p:nvCxnSpPr>
          <p:spPr>
            <a:xfrm rot="14400000">
              <a:off x="7041290" y="1900654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F83D564-645D-4A28-ABEE-BAEB2C9586F8}"/>
              </a:ext>
            </a:extLst>
          </p:cNvPr>
          <p:cNvGrpSpPr/>
          <p:nvPr/>
        </p:nvGrpSpPr>
        <p:grpSpPr>
          <a:xfrm>
            <a:off x="9100341" y="4060258"/>
            <a:ext cx="554199" cy="554199"/>
            <a:chOff x="6891075" y="1447347"/>
            <a:chExt cx="823866" cy="823866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80C2D6AA-0083-4861-A0F5-9125898D79C9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7000803" y="1749552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C5E78C84-B5C3-4A19-B8C6-AA8C5381E7CA}"/>
                </a:ext>
              </a:extLst>
            </p:cNvPr>
            <p:cNvCxnSpPr>
              <a:cxnSpLocks/>
            </p:cNvCxnSpPr>
            <p:nvPr/>
          </p:nvCxnSpPr>
          <p:spPr>
            <a:xfrm rot="-3600000">
              <a:off x="7041290" y="1598450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D9334240-98CA-49A2-BD24-42B099877206}"/>
                </a:ext>
              </a:extLst>
            </p:cNvPr>
            <p:cNvCxnSpPr>
              <a:cxnSpLocks/>
            </p:cNvCxnSpPr>
            <p:nvPr/>
          </p:nvCxnSpPr>
          <p:spPr>
            <a:xfrm rot="-1800000">
              <a:off x="7151905" y="1487835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1B93F2D6-B3C8-4B15-8612-B52ED99C1D7D}"/>
                </a:ext>
              </a:extLst>
            </p:cNvPr>
            <p:cNvCxnSpPr>
              <a:cxnSpLocks/>
            </p:cNvCxnSpPr>
            <p:nvPr/>
          </p:nvCxnSpPr>
          <p:spPr>
            <a:xfrm>
              <a:off x="7303008" y="1447347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2920ECC6-05CA-44A4-AB8C-0E55FC75960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454110" y="1487835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F2CCEBA0-A2CA-453A-84D9-ED43D54DE15F}"/>
                </a:ext>
              </a:extLst>
            </p:cNvPr>
            <p:cNvCxnSpPr>
              <a:cxnSpLocks/>
            </p:cNvCxnSpPr>
            <p:nvPr/>
          </p:nvCxnSpPr>
          <p:spPr>
            <a:xfrm rot="3600000">
              <a:off x="7564725" y="1598450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367602BA-832F-4BF4-ADA4-89E9D0D6189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605213" y="1749552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4E58EFC6-E2C4-494C-B67B-D580C1E23911}"/>
                </a:ext>
              </a:extLst>
            </p:cNvPr>
            <p:cNvCxnSpPr>
              <a:cxnSpLocks/>
            </p:cNvCxnSpPr>
            <p:nvPr/>
          </p:nvCxnSpPr>
          <p:spPr>
            <a:xfrm rot="7200000">
              <a:off x="7564725" y="1900654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110A5337-4A26-4313-9C95-3CDCF6610ABC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7454110" y="2011269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55B26343-FDFC-45EE-A616-27954F9A690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03008" y="2051757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D4CE62F1-4677-4358-9E50-FCFD4798AABD}"/>
                </a:ext>
              </a:extLst>
            </p:cNvPr>
            <p:cNvCxnSpPr>
              <a:cxnSpLocks/>
            </p:cNvCxnSpPr>
            <p:nvPr/>
          </p:nvCxnSpPr>
          <p:spPr>
            <a:xfrm rot="12600000">
              <a:off x="7151905" y="2011269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538D5304-CC39-4EDE-B35E-2E23F7E4E5E6}"/>
                </a:ext>
              </a:extLst>
            </p:cNvPr>
            <p:cNvCxnSpPr>
              <a:cxnSpLocks/>
            </p:cNvCxnSpPr>
            <p:nvPr/>
          </p:nvCxnSpPr>
          <p:spPr>
            <a:xfrm rot="14400000">
              <a:off x="7041290" y="1900654"/>
              <a:ext cx="0" cy="21945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44F7B000-D7E6-4FDB-BCE0-9A3F83F35D97}"/>
              </a:ext>
            </a:extLst>
          </p:cNvPr>
          <p:cNvSpPr txBox="1"/>
          <p:nvPr/>
        </p:nvSpPr>
        <p:spPr>
          <a:xfrm>
            <a:off x="3697574" y="2994961"/>
            <a:ext cx="503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8361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23" grpId="0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883EEBB-1A74-4997-97DD-841E43DFB53D}"/>
              </a:ext>
            </a:extLst>
          </p:cNvPr>
          <p:cNvGrpSpPr/>
          <p:nvPr/>
        </p:nvGrpSpPr>
        <p:grpSpPr>
          <a:xfrm>
            <a:off x="1169587" y="863536"/>
            <a:ext cx="11025654" cy="6167145"/>
            <a:chOff x="1166346" y="745598"/>
            <a:chExt cx="11025654" cy="6167145"/>
          </a:xfrm>
        </p:grpSpPr>
        <p:pic>
          <p:nvPicPr>
            <p:cNvPr id="1026" name="Picture 2" descr="https://images.unsplash.com/photo-1526289034009-0240ddb68ce3?ixlib=rb-1.2.1&amp;ixid=eyJhcHBfaWQiOjEyMDd9&amp;auto=format&amp;fit=crop&amp;w=1000&amp;q=80">
              <a:extLst>
                <a:ext uri="{FF2B5EF4-FFF2-40B4-BE49-F238E27FC236}">
                  <a16:creationId xmlns:a16="http://schemas.microsoft.com/office/drawing/2014/main" id="{D26CCFE7-4B64-47AF-97E0-546999E82B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346" y="832226"/>
              <a:ext cx="11025654" cy="6080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D5AF483-9E46-420F-8D7A-696377C098A2}"/>
                </a:ext>
              </a:extLst>
            </p:cNvPr>
            <p:cNvSpPr/>
            <p:nvPr/>
          </p:nvSpPr>
          <p:spPr>
            <a:xfrm>
              <a:off x="2720340" y="745598"/>
              <a:ext cx="9471660" cy="210682"/>
            </a:xfrm>
            <a:prstGeom prst="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544655-5D62-4403-BE3F-EE92A9809C31}"/>
              </a:ext>
            </a:extLst>
          </p:cNvPr>
          <p:cNvGrpSpPr/>
          <p:nvPr/>
        </p:nvGrpSpPr>
        <p:grpSpPr>
          <a:xfrm>
            <a:off x="2843254" y="1180309"/>
            <a:ext cx="6596021" cy="707886"/>
            <a:chOff x="3339293" y="621096"/>
            <a:chExt cx="5513409" cy="69577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C2594A1-6DF3-41A8-9EEB-82E1F1990F73}"/>
                </a:ext>
              </a:extLst>
            </p:cNvPr>
            <p:cNvSpPr txBox="1"/>
            <p:nvPr/>
          </p:nvSpPr>
          <p:spPr>
            <a:xfrm>
              <a:off x="3339293" y="621096"/>
              <a:ext cx="5513409" cy="69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造字工房俊雅体演示版常规体" pitchFamily="50" charset="-122"/>
                  <a:ea typeface="造字工房俊雅体演示版常规体" pitchFamily="50" charset="-122"/>
                </a:rPr>
                <a:t>Revit</a:t>
              </a:r>
              <a:r>
                <a:rPr lang="zh-CN" altLang="en-US" sz="4000" dirty="0">
                  <a:latin typeface="造字工房俊雅体演示版常规体" pitchFamily="50" charset="-122"/>
                  <a:ea typeface="造字工房俊雅体演示版常规体" pitchFamily="50" charset="-122"/>
                </a:rPr>
                <a:t>高效率创建集水井模型技巧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E83709B-69C8-4627-9019-AFC3C94CB9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6453" y="1208930"/>
              <a:ext cx="445730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CB32FC-F016-442A-90AB-5F4B7F415D70}"/>
              </a:ext>
            </a:extLst>
          </p:cNvPr>
          <p:cNvGrpSpPr/>
          <p:nvPr/>
        </p:nvGrpSpPr>
        <p:grpSpPr>
          <a:xfrm>
            <a:off x="1991084" y="2747720"/>
            <a:ext cx="1704340" cy="2305783"/>
            <a:chOff x="1453515" y="2750820"/>
            <a:chExt cx="1704340" cy="230578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1D942BA-63EB-4443-BB07-40B2A75F648D}"/>
                </a:ext>
              </a:extLst>
            </p:cNvPr>
            <p:cNvGrpSpPr/>
            <p:nvPr/>
          </p:nvGrpSpPr>
          <p:grpSpPr>
            <a:xfrm>
              <a:off x="1453515" y="2750820"/>
              <a:ext cx="1704340" cy="2280431"/>
              <a:chOff x="1453515" y="2750820"/>
              <a:chExt cx="1704340" cy="2280431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FDC28AB3-611C-4F31-B533-E1F109561CAF}"/>
                  </a:ext>
                </a:extLst>
              </p:cNvPr>
              <p:cNvGrpSpPr/>
              <p:nvPr/>
            </p:nvGrpSpPr>
            <p:grpSpPr>
              <a:xfrm>
                <a:off x="1453515" y="2750820"/>
                <a:ext cx="1704340" cy="2280431"/>
                <a:chOff x="1615440" y="2941320"/>
                <a:chExt cx="1704340" cy="2280431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ED72206-894E-456F-90FD-34F55837A139}"/>
                    </a:ext>
                  </a:extLst>
                </p:cNvPr>
                <p:cNvSpPr/>
                <p:nvPr/>
              </p:nvSpPr>
              <p:spPr>
                <a:xfrm>
                  <a:off x="1615440" y="3429000"/>
                  <a:ext cx="1704340" cy="1792751"/>
                </a:xfrm>
                <a:custGeom>
                  <a:avLst/>
                  <a:gdLst>
                    <a:gd name="connsiteX0" fmla="*/ 19801 w 2062480"/>
                    <a:gd name="connsiteY0" fmla="*/ 20776 h 2164080"/>
                    <a:gd name="connsiteX1" fmla="*/ 19801 w 2062480"/>
                    <a:gd name="connsiteY1" fmla="*/ 2143303 h 2164080"/>
                    <a:gd name="connsiteX2" fmla="*/ 2042679 w 2062480"/>
                    <a:gd name="connsiteY2" fmla="*/ 2143303 h 2164080"/>
                    <a:gd name="connsiteX3" fmla="*/ 2042679 w 2062480"/>
                    <a:gd name="connsiteY3" fmla="*/ 20776 h 2164080"/>
                    <a:gd name="connsiteX4" fmla="*/ 0 w 2062480"/>
                    <a:gd name="connsiteY4" fmla="*/ 0 h 2164080"/>
                    <a:gd name="connsiteX5" fmla="*/ 2062480 w 2062480"/>
                    <a:gd name="connsiteY5" fmla="*/ 0 h 2164080"/>
                    <a:gd name="connsiteX6" fmla="*/ 2062480 w 2062480"/>
                    <a:gd name="connsiteY6" fmla="*/ 2164080 h 2164080"/>
                    <a:gd name="connsiteX7" fmla="*/ 0 w 2062480"/>
                    <a:gd name="connsiteY7" fmla="*/ 2164080 h 2164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62480" h="2164080">
                      <a:moveTo>
                        <a:pt x="19801" y="20776"/>
                      </a:moveTo>
                      <a:lnTo>
                        <a:pt x="19801" y="2143303"/>
                      </a:lnTo>
                      <a:lnTo>
                        <a:pt x="2042679" y="2143303"/>
                      </a:lnTo>
                      <a:lnTo>
                        <a:pt x="2042679" y="20776"/>
                      </a:lnTo>
                      <a:close/>
                      <a:moveTo>
                        <a:pt x="0" y="0"/>
                      </a:moveTo>
                      <a:lnTo>
                        <a:pt x="2062480" y="0"/>
                      </a:lnTo>
                      <a:lnTo>
                        <a:pt x="2062480" y="2164080"/>
                      </a:lnTo>
                      <a:lnTo>
                        <a:pt x="0" y="2164080"/>
                      </a:lnTo>
                      <a:close/>
                    </a:path>
                  </a:pathLst>
                </a:custGeom>
                <a:solidFill>
                  <a:srgbClr val="CBCBC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8C1BB618-D8EF-4DE9-A097-C872C515DDA0}"/>
                    </a:ext>
                  </a:extLst>
                </p:cNvPr>
                <p:cNvSpPr/>
                <p:nvPr/>
              </p:nvSpPr>
              <p:spPr>
                <a:xfrm>
                  <a:off x="1981200" y="2941320"/>
                  <a:ext cx="975360" cy="975360"/>
                </a:xfrm>
                <a:prstGeom prst="ellipse">
                  <a:avLst/>
                </a:prstGeom>
                <a:solidFill>
                  <a:srgbClr val="9999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F6843599-48FF-4854-91CB-8E92FFF78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15379" y="2848194"/>
                <a:ext cx="780612" cy="780612"/>
              </a:xfrm>
              <a:prstGeom prst="rect">
                <a:avLst/>
              </a:prstGeom>
            </p:spPr>
          </p:pic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23D05F-0750-4131-990D-E079650053F7}"/>
                </a:ext>
              </a:extLst>
            </p:cNvPr>
            <p:cNvSpPr txBox="1"/>
            <p:nvPr/>
          </p:nvSpPr>
          <p:spPr>
            <a:xfrm>
              <a:off x="1520233" y="4133273"/>
              <a:ext cx="15709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集水井翻模</a:t>
              </a:r>
              <a:endParaRPr lang="en-US" altLang="zh-CN" dirty="0"/>
            </a:p>
            <a:p>
              <a:pPr algn="ctr"/>
              <a:r>
                <a:rPr lang="zh-CN" altLang="en-US" dirty="0"/>
                <a:t>技巧</a:t>
              </a:r>
              <a:endParaRPr lang="en-US" altLang="zh-CN" dirty="0"/>
            </a:p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F77DD72-9004-4C38-915E-F20CA4A31E81}"/>
              </a:ext>
            </a:extLst>
          </p:cNvPr>
          <p:cNvGrpSpPr/>
          <p:nvPr/>
        </p:nvGrpSpPr>
        <p:grpSpPr>
          <a:xfrm>
            <a:off x="5289094" y="2747720"/>
            <a:ext cx="1704340" cy="2280431"/>
            <a:chOff x="3994785" y="2750820"/>
            <a:chExt cx="1704340" cy="228043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15CB103-25C0-4B12-B49A-92512A2C26DB}"/>
                </a:ext>
              </a:extLst>
            </p:cNvPr>
            <p:cNvGrpSpPr/>
            <p:nvPr/>
          </p:nvGrpSpPr>
          <p:grpSpPr>
            <a:xfrm>
              <a:off x="3994785" y="2750820"/>
              <a:ext cx="1704340" cy="2280431"/>
              <a:chOff x="4156710" y="2941320"/>
              <a:chExt cx="1704340" cy="228043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56CA464-0CE1-4BD4-A497-69F5A9E726C3}"/>
                  </a:ext>
                </a:extLst>
              </p:cNvPr>
              <p:cNvSpPr/>
              <p:nvPr/>
            </p:nvSpPr>
            <p:spPr>
              <a:xfrm>
                <a:off x="4156710" y="3429000"/>
                <a:ext cx="1704340" cy="1792751"/>
              </a:xfrm>
              <a:custGeom>
                <a:avLst/>
                <a:gdLst>
                  <a:gd name="connsiteX0" fmla="*/ 19801 w 2062480"/>
                  <a:gd name="connsiteY0" fmla="*/ 20776 h 2164080"/>
                  <a:gd name="connsiteX1" fmla="*/ 19801 w 2062480"/>
                  <a:gd name="connsiteY1" fmla="*/ 2143303 h 2164080"/>
                  <a:gd name="connsiteX2" fmla="*/ 2042679 w 2062480"/>
                  <a:gd name="connsiteY2" fmla="*/ 2143303 h 2164080"/>
                  <a:gd name="connsiteX3" fmla="*/ 2042679 w 2062480"/>
                  <a:gd name="connsiteY3" fmla="*/ 20776 h 2164080"/>
                  <a:gd name="connsiteX4" fmla="*/ 0 w 2062480"/>
                  <a:gd name="connsiteY4" fmla="*/ 0 h 2164080"/>
                  <a:gd name="connsiteX5" fmla="*/ 2062480 w 2062480"/>
                  <a:gd name="connsiteY5" fmla="*/ 0 h 2164080"/>
                  <a:gd name="connsiteX6" fmla="*/ 2062480 w 2062480"/>
                  <a:gd name="connsiteY6" fmla="*/ 2164080 h 2164080"/>
                  <a:gd name="connsiteX7" fmla="*/ 0 w 2062480"/>
                  <a:gd name="connsiteY7" fmla="*/ 2164080 h 216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62480" h="2164080">
                    <a:moveTo>
                      <a:pt x="19801" y="20776"/>
                    </a:moveTo>
                    <a:lnTo>
                      <a:pt x="19801" y="2143303"/>
                    </a:lnTo>
                    <a:lnTo>
                      <a:pt x="2042679" y="2143303"/>
                    </a:lnTo>
                    <a:lnTo>
                      <a:pt x="2042679" y="20776"/>
                    </a:lnTo>
                    <a:close/>
                    <a:moveTo>
                      <a:pt x="0" y="0"/>
                    </a:moveTo>
                    <a:lnTo>
                      <a:pt x="2062480" y="0"/>
                    </a:lnTo>
                    <a:lnTo>
                      <a:pt x="2062480" y="2164080"/>
                    </a:lnTo>
                    <a:lnTo>
                      <a:pt x="0" y="216408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C09F27F-D453-4316-AA29-C385F25FBA17}"/>
                  </a:ext>
                </a:extLst>
              </p:cNvPr>
              <p:cNvSpPr/>
              <p:nvPr/>
            </p:nvSpPr>
            <p:spPr>
              <a:xfrm>
                <a:off x="4521200" y="2941320"/>
                <a:ext cx="975360" cy="975360"/>
              </a:xfrm>
              <a:prstGeom prst="ellipse">
                <a:avLst/>
              </a:prstGeom>
              <a:solidFill>
                <a:srgbClr val="99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C8886C3-C5E7-4DCD-A2E2-8297F2AB0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7145" y="2848194"/>
              <a:ext cx="759619" cy="759619"/>
            </a:xfrm>
            <a:prstGeom prst="rect">
              <a:avLst/>
            </a:prstGeom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DEE0C99-5182-4272-A87F-F9ACD3DAE251}"/>
                </a:ext>
              </a:extLst>
            </p:cNvPr>
            <p:cNvSpPr txBox="1"/>
            <p:nvPr/>
          </p:nvSpPr>
          <p:spPr>
            <a:xfrm>
              <a:off x="4186068" y="3993522"/>
              <a:ext cx="13217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使用自建族翻模</a:t>
              </a:r>
              <a:endParaRPr lang="en-US" altLang="zh-CN" dirty="0"/>
            </a:p>
            <a:p>
              <a:pPr algn="ctr"/>
              <a:r>
                <a:rPr lang="zh-CN" altLang="en-US" dirty="0"/>
                <a:t>技巧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342B020-3FC5-47D2-A5E1-559786B63173}"/>
              </a:ext>
            </a:extLst>
          </p:cNvPr>
          <p:cNvGrpSpPr/>
          <p:nvPr/>
        </p:nvGrpSpPr>
        <p:grpSpPr>
          <a:xfrm>
            <a:off x="8587105" y="2747720"/>
            <a:ext cx="1704340" cy="2280431"/>
            <a:chOff x="6534785" y="2750820"/>
            <a:chExt cx="1704340" cy="2280431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DBC7530-827E-423D-ACC3-D34FF83483EA}"/>
                </a:ext>
              </a:extLst>
            </p:cNvPr>
            <p:cNvGrpSpPr/>
            <p:nvPr/>
          </p:nvGrpSpPr>
          <p:grpSpPr>
            <a:xfrm>
              <a:off x="6534785" y="2750820"/>
              <a:ext cx="1704340" cy="2280431"/>
              <a:chOff x="4156710" y="2941320"/>
              <a:chExt cx="1704340" cy="2280431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588A9D4-E688-47F4-AADE-636ED35C9803}"/>
                  </a:ext>
                </a:extLst>
              </p:cNvPr>
              <p:cNvSpPr/>
              <p:nvPr/>
            </p:nvSpPr>
            <p:spPr>
              <a:xfrm>
                <a:off x="4156710" y="3429000"/>
                <a:ext cx="1704340" cy="1792751"/>
              </a:xfrm>
              <a:custGeom>
                <a:avLst/>
                <a:gdLst>
                  <a:gd name="connsiteX0" fmla="*/ 19801 w 2062480"/>
                  <a:gd name="connsiteY0" fmla="*/ 20776 h 2164080"/>
                  <a:gd name="connsiteX1" fmla="*/ 19801 w 2062480"/>
                  <a:gd name="connsiteY1" fmla="*/ 2143303 h 2164080"/>
                  <a:gd name="connsiteX2" fmla="*/ 2042679 w 2062480"/>
                  <a:gd name="connsiteY2" fmla="*/ 2143303 h 2164080"/>
                  <a:gd name="connsiteX3" fmla="*/ 2042679 w 2062480"/>
                  <a:gd name="connsiteY3" fmla="*/ 20776 h 2164080"/>
                  <a:gd name="connsiteX4" fmla="*/ 0 w 2062480"/>
                  <a:gd name="connsiteY4" fmla="*/ 0 h 2164080"/>
                  <a:gd name="connsiteX5" fmla="*/ 2062480 w 2062480"/>
                  <a:gd name="connsiteY5" fmla="*/ 0 h 2164080"/>
                  <a:gd name="connsiteX6" fmla="*/ 2062480 w 2062480"/>
                  <a:gd name="connsiteY6" fmla="*/ 2164080 h 2164080"/>
                  <a:gd name="connsiteX7" fmla="*/ 0 w 2062480"/>
                  <a:gd name="connsiteY7" fmla="*/ 2164080 h 216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62480" h="2164080">
                    <a:moveTo>
                      <a:pt x="19801" y="20776"/>
                    </a:moveTo>
                    <a:lnTo>
                      <a:pt x="19801" y="2143303"/>
                    </a:lnTo>
                    <a:lnTo>
                      <a:pt x="2042679" y="2143303"/>
                    </a:lnTo>
                    <a:lnTo>
                      <a:pt x="2042679" y="20776"/>
                    </a:lnTo>
                    <a:close/>
                    <a:moveTo>
                      <a:pt x="0" y="0"/>
                    </a:moveTo>
                    <a:lnTo>
                      <a:pt x="2062480" y="0"/>
                    </a:lnTo>
                    <a:lnTo>
                      <a:pt x="2062480" y="2164080"/>
                    </a:lnTo>
                    <a:lnTo>
                      <a:pt x="0" y="216408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69703FFD-8E5F-435B-860E-1B64FC91CAED}"/>
                  </a:ext>
                </a:extLst>
              </p:cNvPr>
              <p:cNvSpPr/>
              <p:nvPr/>
            </p:nvSpPr>
            <p:spPr>
              <a:xfrm>
                <a:off x="4521200" y="2941320"/>
                <a:ext cx="975360" cy="975360"/>
              </a:xfrm>
              <a:prstGeom prst="ellipse">
                <a:avLst/>
              </a:prstGeom>
              <a:solidFill>
                <a:srgbClr val="9999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B2F90BB-27EC-44FC-803B-34A20412C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2970" y="2910448"/>
              <a:ext cx="718358" cy="718358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8B9FDDC-D7A9-4534-88AF-9C2D06CF6DEB}"/>
                </a:ext>
              </a:extLst>
            </p:cNvPr>
            <p:cNvSpPr txBox="1"/>
            <p:nvPr/>
          </p:nvSpPr>
          <p:spPr>
            <a:xfrm>
              <a:off x="6790034" y="3950209"/>
              <a:ext cx="11842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快速参数化集水井方法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436746E8-D1F1-461D-88FB-3B0DCE0E00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0175" y="6093622"/>
            <a:ext cx="140017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4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F7DC343-EB97-4019-9C08-EE9D19830DC3}"/>
              </a:ext>
            </a:extLst>
          </p:cNvPr>
          <p:cNvGrpSpPr/>
          <p:nvPr/>
        </p:nvGrpSpPr>
        <p:grpSpPr>
          <a:xfrm>
            <a:off x="5321484" y="4810991"/>
            <a:ext cx="1549032" cy="1018309"/>
            <a:chOff x="2004290" y="2690089"/>
            <a:chExt cx="1854622" cy="1219199"/>
          </a:xfrm>
        </p:grpSpPr>
        <p:pic>
          <p:nvPicPr>
            <p:cNvPr id="5" name="图片 4">
              <a:hlinkHover r:id="rId2" action="ppaction://hlinksldjump"/>
              <a:extLst>
                <a:ext uri="{FF2B5EF4-FFF2-40B4-BE49-F238E27FC236}">
                  <a16:creationId xmlns:a16="http://schemas.microsoft.com/office/drawing/2014/main" id="{122001C0-05C7-4905-8C00-03C9FF058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290" y="2690089"/>
              <a:ext cx="1219199" cy="121919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52E6285-F8B2-42AB-BAB8-12B36E38E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70223">
              <a:off x="3467790" y="3448108"/>
              <a:ext cx="391122" cy="3911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29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https://images.unsplash.com/photo-1515462277126-2dd0c162007a?ixlib=rb-1.2.1&amp;ixid=eyJhcHBfaWQiOjEyMDd9&amp;auto=format&amp;fit=crop&amp;w=1000&amp;q=80">
            <a:extLst>
              <a:ext uri="{FF2B5EF4-FFF2-40B4-BE49-F238E27FC236}">
                <a16:creationId xmlns:a16="http://schemas.microsoft.com/office/drawing/2014/main" id="{7235CE76-A66B-4E07-9FD1-79190FAF6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4618" cy="6858000"/>
          </a:xfrm>
          <a:custGeom>
            <a:avLst/>
            <a:gdLst>
              <a:gd name="connsiteX0" fmla="*/ 0 w 11434618"/>
              <a:gd name="connsiteY0" fmla="*/ 0 h 6858000"/>
              <a:gd name="connsiteX1" fmla="*/ 9328727 w 11434618"/>
              <a:gd name="connsiteY1" fmla="*/ 0 h 6858000"/>
              <a:gd name="connsiteX2" fmla="*/ 9328727 w 11434618"/>
              <a:gd name="connsiteY2" fmla="*/ 862172 h 6858000"/>
              <a:gd name="connsiteX3" fmla="*/ 11434618 w 11434618"/>
              <a:gd name="connsiteY3" fmla="*/ 862172 h 6858000"/>
              <a:gd name="connsiteX4" fmla="*/ 11434618 w 11434618"/>
              <a:gd name="connsiteY4" fmla="*/ 6858000 h 6858000"/>
              <a:gd name="connsiteX5" fmla="*/ 0 w 114346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4618" h="6858000">
                <a:moveTo>
                  <a:pt x="0" y="0"/>
                </a:moveTo>
                <a:lnTo>
                  <a:pt x="9328727" y="0"/>
                </a:lnTo>
                <a:lnTo>
                  <a:pt x="9328727" y="862172"/>
                </a:lnTo>
                <a:lnTo>
                  <a:pt x="11434618" y="862172"/>
                </a:lnTo>
                <a:lnTo>
                  <a:pt x="11434618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30710B35-6093-421C-A4C0-A86313821A73}"/>
              </a:ext>
            </a:extLst>
          </p:cNvPr>
          <p:cNvGrpSpPr/>
          <p:nvPr/>
        </p:nvGrpSpPr>
        <p:grpSpPr>
          <a:xfrm>
            <a:off x="4756187" y="670107"/>
            <a:ext cx="2470289" cy="584775"/>
            <a:chOff x="3750948" y="531548"/>
            <a:chExt cx="2470289" cy="58477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066C754-49A0-40B9-9608-B70920DAC168}"/>
                </a:ext>
              </a:extLst>
            </p:cNvPr>
            <p:cNvSpPr txBox="1"/>
            <p:nvPr/>
          </p:nvSpPr>
          <p:spPr>
            <a:xfrm>
              <a:off x="4263792" y="531548"/>
              <a:ext cx="1957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技巧复盘</a:t>
              </a: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D1AD753-8CC8-4863-A870-824471183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629" b="100000" l="0" r="100000">
                          <a14:foregroundMark x1="51877" y1="11290" x2="51877" y2="11290"/>
                          <a14:foregroundMark x1="74744" y1="25000" x2="74744" y2="25000"/>
                          <a14:foregroundMark x1="85666" y1="47177" x2="85666" y2="47177"/>
                          <a14:foregroundMark x1="52560" y1="83468" x2="52560" y2="83468"/>
                          <a14:foregroundMark x1="51195" y1="92339" x2="51195" y2="92339"/>
                          <a14:foregroundMark x1="20478" y1="45968" x2="20478" y2="45968"/>
                          <a14:foregroundMark x1="28669" y1="25000" x2="28669" y2="25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50948" y="606895"/>
              <a:ext cx="512844" cy="434080"/>
            </a:xfrm>
            <a:prstGeom prst="rect">
              <a:avLst/>
            </a:pr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6CD3164-CA0F-4D25-A1B7-839F4328AD62}"/>
              </a:ext>
            </a:extLst>
          </p:cNvPr>
          <p:cNvSpPr txBox="1"/>
          <p:nvPr/>
        </p:nvSpPr>
        <p:spPr>
          <a:xfrm>
            <a:off x="3053310" y="2733001"/>
            <a:ext cx="63888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处理图纸：建议只保留参与翻模的图层再链接到</a:t>
            </a:r>
            <a:r>
              <a:rPr lang="en-US" altLang="zh-CN" sz="2000" dirty="0"/>
              <a:t>Revit</a:t>
            </a:r>
            <a:r>
              <a:rPr lang="zh-CN" altLang="en-US" sz="2000" dirty="0"/>
              <a:t>中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好处：</a:t>
            </a:r>
            <a:r>
              <a:rPr lang="en-US" altLang="zh-CN" sz="2000" dirty="0"/>
              <a:t>1</a:t>
            </a:r>
            <a:r>
              <a:rPr lang="zh-CN" altLang="en-US" sz="2000" dirty="0"/>
              <a:t>、减少卡顿</a:t>
            </a:r>
            <a:endParaRPr lang="en-US" altLang="zh-CN" sz="2000" dirty="0"/>
          </a:p>
          <a:p>
            <a:r>
              <a:rPr lang="en-US" altLang="zh-CN" sz="2000" dirty="0"/>
              <a:t>	     2</a:t>
            </a:r>
            <a:r>
              <a:rPr lang="zh-CN" altLang="en-US" sz="2000" dirty="0"/>
              <a:t>、图层清晰，避免选择错误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63502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A-图片 8" descr="turn on black plasmas ball">
            <a:extLst>
              <a:ext uri="{FF2B5EF4-FFF2-40B4-BE49-F238E27FC236}">
                <a16:creationId xmlns:a16="http://schemas.microsoft.com/office/drawing/2014/main" id="{460C1E50-738A-4EA6-8D3A-00A2846A9CF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8" b="32529"/>
          <a:stretch/>
        </p:blipFill>
        <p:spPr bwMode="auto">
          <a:xfrm>
            <a:off x="1471183" y="3592945"/>
            <a:ext cx="3911323" cy="326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PA-组合 2">
            <a:extLst>
              <a:ext uri="{FF2B5EF4-FFF2-40B4-BE49-F238E27FC236}">
                <a16:creationId xmlns:a16="http://schemas.microsoft.com/office/drawing/2014/main" id="{1CE00781-5C64-40C0-9C54-0ED63088866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74504" y="538937"/>
            <a:ext cx="2442992" cy="584775"/>
            <a:chOff x="3750948" y="531548"/>
            <a:chExt cx="2442992" cy="584775"/>
          </a:xfrm>
        </p:grpSpPr>
        <p:sp>
          <p:nvSpPr>
            <p:cNvPr id="4" name="PA-文本框 3">
              <a:extLst>
                <a:ext uri="{FF2B5EF4-FFF2-40B4-BE49-F238E27FC236}">
                  <a16:creationId xmlns:a16="http://schemas.microsoft.com/office/drawing/2014/main" id="{65CCB5F5-E54E-4B06-8FBC-1BD1E53867F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263791" y="531548"/>
              <a:ext cx="19301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技巧复盘</a:t>
              </a:r>
            </a:p>
          </p:txBody>
        </p:sp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E2AE979-E3CD-4C09-BBF8-04DB6441CE68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629" b="100000" l="0" r="100000">
                          <a14:foregroundMark x1="51877" y1="11290" x2="51877" y2="11290"/>
                          <a14:foregroundMark x1="74744" y1="25000" x2="74744" y2="25000"/>
                          <a14:foregroundMark x1="85666" y1="47177" x2="85666" y2="47177"/>
                          <a14:foregroundMark x1="52560" y1="83468" x2="52560" y2="83468"/>
                          <a14:foregroundMark x1="51195" y1="92339" x2="51195" y2="92339"/>
                          <a14:foregroundMark x1="20478" y1="45968" x2="20478" y2="45968"/>
                          <a14:foregroundMark x1="28669" y1="25000" x2="28669" y2="25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50948" y="606895"/>
              <a:ext cx="512844" cy="434080"/>
            </a:xfrm>
            <a:prstGeom prst="rect">
              <a:avLst/>
            </a:prstGeom>
          </p:spPr>
        </p:pic>
      </p:grpSp>
      <p:sp>
        <p:nvSpPr>
          <p:cNvPr id="8" name="PA-文本框 7">
            <a:extLst>
              <a:ext uri="{FF2B5EF4-FFF2-40B4-BE49-F238E27FC236}">
                <a16:creationId xmlns:a16="http://schemas.microsoft.com/office/drawing/2014/main" id="{59ADFBEC-BB11-488E-AF31-490ABACC9B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399507" y="5949731"/>
            <a:ext cx="6819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批改类型名必须包含字段：</a:t>
            </a:r>
            <a:r>
              <a:rPr lang="en-US" altLang="zh-CN" dirty="0"/>
              <a:t>{B}</a:t>
            </a:r>
            <a:r>
              <a:rPr lang="zh-CN" altLang="en-US" dirty="0"/>
              <a:t>、</a:t>
            </a:r>
            <a:r>
              <a:rPr lang="en-US" altLang="zh-CN" dirty="0"/>
              <a:t>{H}</a:t>
            </a:r>
            <a:r>
              <a:rPr lang="zh-CN" altLang="en-US" dirty="0"/>
              <a:t>、</a:t>
            </a:r>
            <a:r>
              <a:rPr lang="en-US" altLang="zh-CN" dirty="0"/>
              <a:t>{T}</a:t>
            </a:r>
            <a:r>
              <a:rPr lang="zh-CN" altLang="en-US" dirty="0"/>
              <a:t>即截面宽度、长度、深度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BEAEDCD-D171-47DA-9C9D-9370F3FABC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16406" y="1161853"/>
            <a:ext cx="5159187" cy="45342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44B362F-8770-4C1C-B09E-C69D4C28355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08474" y="3895053"/>
            <a:ext cx="5441152" cy="1524132"/>
          </a:xfrm>
          <a:prstGeom prst="rect">
            <a:avLst/>
          </a:prstGeom>
          <a:ln>
            <a:noFill/>
          </a:ln>
          <a:effectLst>
            <a:outerShdw blurRad="190500" sx="103000" sy="103000" algn="tl" rotWithShape="0">
              <a:schemeClr val="accent1">
                <a:alpha val="70000"/>
              </a:schemeClr>
            </a:outerShdw>
          </a:effec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35DCB44-6946-4DC2-AD0F-B98E2CCB994D}"/>
              </a:ext>
            </a:extLst>
          </p:cNvPr>
          <p:cNvCxnSpPr>
            <a:cxnSpLocks/>
          </p:cNvCxnSpPr>
          <p:nvPr/>
        </p:nvCxnSpPr>
        <p:spPr>
          <a:xfrm>
            <a:off x="4267834" y="4125884"/>
            <a:ext cx="111467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845AAEF-1492-4234-8AB9-6A882603C968}"/>
              </a:ext>
            </a:extLst>
          </p:cNvPr>
          <p:cNvCxnSpPr>
            <a:cxnSpLocks/>
          </p:cNvCxnSpPr>
          <p:nvPr/>
        </p:nvCxnSpPr>
        <p:spPr>
          <a:xfrm>
            <a:off x="5374886" y="4100484"/>
            <a:ext cx="0" cy="97443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E3FB008-39B2-4F83-A160-8EB0F71CE3FE}"/>
              </a:ext>
            </a:extLst>
          </p:cNvPr>
          <p:cNvCxnSpPr>
            <a:cxnSpLocks/>
          </p:cNvCxnSpPr>
          <p:nvPr/>
        </p:nvCxnSpPr>
        <p:spPr>
          <a:xfrm>
            <a:off x="4267834" y="5050444"/>
            <a:ext cx="111467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5D1104E-EC73-4195-A014-313C0F183BB5}"/>
              </a:ext>
            </a:extLst>
          </p:cNvPr>
          <p:cNvCxnSpPr>
            <a:cxnSpLocks/>
          </p:cNvCxnSpPr>
          <p:nvPr/>
        </p:nvCxnSpPr>
        <p:spPr>
          <a:xfrm>
            <a:off x="4287766" y="4100484"/>
            <a:ext cx="0" cy="97443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23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https://images.unsplash.com/photo-1515462277126-2dd0c162007a?ixlib=rb-1.2.1&amp;ixid=eyJhcHBfaWQiOjEyMDd9&amp;auto=format&amp;fit=crop&amp;w=1000&amp;q=80">
            <a:extLst>
              <a:ext uri="{FF2B5EF4-FFF2-40B4-BE49-F238E27FC236}">
                <a16:creationId xmlns:a16="http://schemas.microsoft.com/office/drawing/2014/main" id="{7235CE76-A66B-4E07-9FD1-79190FAF6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964" y="0"/>
            <a:ext cx="11434618" cy="6858000"/>
          </a:xfrm>
          <a:custGeom>
            <a:avLst/>
            <a:gdLst>
              <a:gd name="connsiteX0" fmla="*/ 0 w 11434618"/>
              <a:gd name="connsiteY0" fmla="*/ 0 h 6858000"/>
              <a:gd name="connsiteX1" fmla="*/ 9328727 w 11434618"/>
              <a:gd name="connsiteY1" fmla="*/ 0 h 6858000"/>
              <a:gd name="connsiteX2" fmla="*/ 9328727 w 11434618"/>
              <a:gd name="connsiteY2" fmla="*/ 862172 h 6858000"/>
              <a:gd name="connsiteX3" fmla="*/ 11434618 w 11434618"/>
              <a:gd name="connsiteY3" fmla="*/ 862172 h 6858000"/>
              <a:gd name="connsiteX4" fmla="*/ 11434618 w 11434618"/>
              <a:gd name="connsiteY4" fmla="*/ 6858000 h 6858000"/>
              <a:gd name="connsiteX5" fmla="*/ 0 w 1143461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34618" h="6858000">
                <a:moveTo>
                  <a:pt x="0" y="0"/>
                </a:moveTo>
                <a:lnTo>
                  <a:pt x="9328727" y="0"/>
                </a:lnTo>
                <a:lnTo>
                  <a:pt x="9328727" y="862172"/>
                </a:lnTo>
                <a:lnTo>
                  <a:pt x="11434618" y="862172"/>
                </a:lnTo>
                <a:lnTo>
                  <a:pt x="11434618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30710B35-6093-421C-A4C0-A86313821A73}"/>
              </a:ext>
            </a:extLst>
          </p:cNvPr>
          <p:cNvGrpSpPr/>
          <p:nvPr/>
        </p:nvGrpSpPr>
        <p:grpSpPr>
          <a:xfrm>
            <a:off x="4584749" y="615402"/>
            <a:ext cx="3022502" cy="584775"/>
            <a:chOff x="3750948" y="531548"/>
            <a:chExt cx="2490859" cy="58477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066C754-49A0-40B9-9608-B70920DAC168}"/>
                </a:ext>
              </a:extLst>
            </p:cNvPr>
            <p:cNvSpPr txBox="1"/>
            <p:nvPr/>
          </p:nvSpPr>
          <p:spPr>
            <a:xfrm>
              <a:off x="4263792" y="531548"/>
              <a:ext cx="19780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/>
                <a:t>使用的功能</a:t>
              </a: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D1AD753-8CC8-4863-A870-824471183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629" b="100000" l="0" r="100000">
                          <a14:foregroundMark x1="51877" y1="11290" x2="51877" y2="11290"/>
                          <a14:foregroundMark x1="74744" y1="25000" x2="74744" y2="25000"/>
                          <a14:foregroundMark x1="85666" y1="47177" x2="85666" y2="47177"/>
                          <a14:foregroundMark x1="52560" y1="83468" x2="52560" y2="83468"/>
                          <a14:foregroundMark x1="51195" y1="92339" x2="51195" y2="92339"/>
                          <a14:foregroundMark x1="20478" y1="45968" x2="20478" y2="45968"/>
                          <a14:foregroundMark x1="28669" y1="25000" x2="28669" y2="25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50948" y="606895"/>
              <a:ext cx="512844" cy="43408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8F1C564-971E-4202-860F-00EA0BCBD8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402" y="3175110"/>
            <a:ext cx="2654401" cy="729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4C9F7BC-1FB4-4227-B242-E413A66053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531" y="3151483"/>
            <a:ext cx="2404094" cy="776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5F87336-4CBF-4BA9-BA0A-6C9D924FC4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8370" y="2782923"/>
            <a:ext cx="1892284" cy="1513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4F5F563-E151-41EE-B5E9-F848EAD11D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7549" y="3151484"/>
            <a:ext cx="2539236" cy="776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C92A9A-384A-4F90-A9EF-B8941BB635EF}"/>
              </a:ext>
            </a:extLst>
          </p:cNvPr>
          <p:cNvSpPr txBox="1"/>
          <p:nvPr/>
        </p:nvSpPr>
        <p:spPr>
          <a:xfrm>
            <a:off x="5395770" y="5080000"/>
            <a:ext cx="2022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GLS-</a:t>
            </a:r>
            <a:r>
              <a:rPr lang="zh-CN" altLang="en-US" sz="3600" b="1" dirty="0"/>
              <a:t>土建</a:t>
            </a:r>
          </a:p>
        </p:txBody>
      </p:sp>
    </p:spTree>
    <p:extLst>
      <p:ext uri="{BB962C8B-B14F-4D97-AF65-F5344CB8AC3E}">
        <p14:creationId xmlns:p14="http://schemas.microsoft.com/office/powerpoint/2010/main" val="2637033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26AD454-D5AF-41D2-879C-7EE1C95C2B4D}"/>
              </a:ext>
            </a:extLst>
          </p:cNvPr>
          <p:cNvSpPr txBox="1"/>
          <p:nvPr/>
        </p:nvSpPr>
        <p:spPr>
          <a:xfrm>
            <a:off x="4223585" y="2815203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T</a:t>
            </a:r>
            <a:endParaRPr lang="zh-CN" altLang="en-US" sz="72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BE0A03-4C07-4EE5-BC13-0FE9F58127B8}"/>
              </a:ext>
            </a:extLst>
          </p:cNvPr>
          <p:cNvSpPr txBox="1"/>
          <p:nvPr/>
        </p:nvSpPr>
        <p:spPr>
          <a:xfrm>
            <a:off x="4773891" y="2815204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H</a:t>
            </a:r>
            <a:endParaRPr lang="zh-CN" altLang="en-US" sz="72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E9A48B-E87A-4268-8F10-6C280F58A022}"/>
              </a:ext>
            </a:extLst>
          </p:cNvPr>
          <p:cNvSpPr txBox="1"/>
          <p:nvPr/>
        </p:nvSpPr>
        <p:spPr>
          <a:xfrm>
            <a:off x="5505493" y="2815204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A</a:t>
            </a:r>
            <a:endParaRPr lang="zh-CN" altLang="en-US" sz="72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A8C0342-15F6-442B-8104-37B47B59E51D}"/>
              </a:ext>
            </a:extLst>
          </p:cNvPr>
          <p:cNvSpPr txBox="1"/>
          <p:nvPr/>
        </p:nvSpPr>
        <p:spPr>
          <a:xfrm>
            <a:off x="6129242" y="2815204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N</a:t>
            </a:r>
            <a:endParaRPr lang="zh-CN" altLang="en-US" sz="72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DCC1B9-6807-444C-BFE7-106A28228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5532" y="2681967"/>
            <a:ext cx="5616427" cy="314733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47D60A0-249E-4C34-8E98-61C5FEFD0CD6}"/>
              </a:ext>
            </a:extLst>
          </p:cNvPr>
          <p:cNvSpPr txBox="1"/>
          <p:nvPr/>
        </p:nvSpPr>
        <p:spPr>
          <a:xfrm>
            <a:off x="6821851" y="2828836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K</a:t>
            </a:r>
            <a:endParaRPr lang="zh-CN" altLang="en-US" sz="72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33594F-7534-4596-B9CD-80AE4DBCCD0D}"/>
              </a:ext>
            </a:extLst>
          </p:cNvPr>
          <p:cNvSpPr txBox="1"/>
          <p:nvPr/>
        </p:nvSpPr>
        <p:spPr>
          <a:xfrm>
            <a:off x="7433247" y="2828835"/>
            <a:ext cx="550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S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235773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"/>
    </mc:Choice>
    <mc:Fallback xmlns="">
      <p:transition spd="slow" advClick="0" advTm="4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grpId="1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16667E-7 3.33333E-6 L -4.16667E-7 -0.03843 " pathEditMode="relative" rAng="0" ptsTypes="AA" p14:bounceEnd="60000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3.33333E-6 L -2.5E-6 -0.03843 " pathEditMode="relative" rAng="0" ptsTypes="AA" p14:bounceEnd="60000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grpId="1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45833E-6 3.33333E-6 L 1.45833E-6 -0.03843 " pathEditMode="relative" rAng="0" ptsTypes="AA" p14:bounceEnd="60000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grpId="1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7 3.33333E-6 L -4.16667E-7 -0.03843 " pathEditMode="relative" rAng="0" ptsTypes="AA" p14:bounceEnd="60000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1.25E-6 0 L -1.25E-6 -0.03843 " pathEditMode="relative" rAng="0" ptsTypes="AA" p14:bounceEnd="60000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45833E-6 0 L -1.45833E-6 -0.03843 " pathEditMode="relative" rAng="0" ptsTypes="AA" p14:bounceEnd="60000">
                                          <p:cBhvr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12" grpId="0"/>
          <p:bldP spid="12" grpId="1"/>
          <p:bldP spid="13" grpId="0"/>
          <p:bldP spid="13" grpId="1"/>
          <p:bldP spid="14" grpId="0"/>
          <p:bldP spid="1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16667E-7 3.33333E-6 L -4.16667E-7 -0.03843 " pathEditMode="relative" rAng="0" ptsTypes="AA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5E-6 3.33333E-6 L -2.5E-6 -0.03843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45833E-6 3.33333E-6 L 1.45833E-6 -0.03843 " pathEditMode="relative" rAng="0" ptsTypes="AA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16667E-7 3.33333E-6 L -4.16667E-7 -0.03843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1.25E-6 0 L -1.25E-6 -0.03843 " pathEditMode="relative" rAng="0" ptsTypes="AA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1.45833E-6 0 L -1.45833E-6 -0.03843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92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12" grpId="0"/>
          <p:bldP spid="12" grpId="1"/>
          <p:bldP spid="13" grpId="0"/>
          <p:bldP spid="13" grpId="1"/>
          <p:bldP spid="14" grpId="0"/>
          <p:bldP spid="14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5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E2EFC145-0BB0-485B-98FC-F061D6270B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5D5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680398-33EB-48B1-A788-EFA71D07059A}"/>
              </a:ext>
            </a:extLst>
          </p:cNvPr>
          <p:cNvGrpSpPr/>
          <p:nvPr/>
        </p:nvGrpSpPr>
        <p:grpSpPr>
          <a:xfrm>
            <a:off x="4836160" y="796986"/>
            <a:ext cx="2519680" cy="584775"/>
            <a:chOff x="4595875" y="796986"/>
            <a:chExt cx="2519680" cy="58477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B13ED4B-D99E-4CA9-AE6F-466316DA92C9}"/>
                </a:ext>
              </a:extLst>
            </p:cNvPr>
            <p:cNvSpPr txBox="1"/>
            <p:nvPr/>
          </p:nvSpPr>
          <p:spPr>
            <a:xfrm>
              <a:off x="5246115" y="796986"/>
              <a:ext cx="1869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关注我们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43C57E6-04F4-4608-98E4-BE2B505DF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22" b="98611" l="9774" r="96742">
                          <a14:foregroundMark x1="72932" y1="80556" x2="72932" y2="8055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595875" y="796986"/>
              <a:ext cx="693807" cy="500793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A90687A4-0A40-4C15-B6E1-26A2A0C525B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476" y="1907689"/>
            <a:ext cx="2857500" cy="28575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47C7837-73F6-4051-929C-E7449FF7D5C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0" y="1907689"/>
            <a:ext cx="2857500" cy="28575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DCBBFB9-3212-4CFE-954A-CA130B176252}"/>
              </a:ext>
            </a:extLst>
          </p:cNvPr>
          <p:cNvSpPr txBox="1"/>
          <p:nvPr/>
        </p:nvSpPr>
        <p:spPr>
          <a:xfrm>
            <a:off x="2692781" y="5059680"/>
            <a:ext cx="1786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橄榄山官网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F08149-223D-425F-89EE-9C7DBEC4AEEB}"/>
              </a:ext>
            </a:extLst>
          </p:cNvPr>
          <p:cNvSpPr txBox="1"/>
          <p:nvPr/>
        </p:nvSpPr>
        <p:spPr>
          <a:xfrm>
            <a:off x="7891145" y="5072474"/>
            <a:ext cx="1786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微信公众号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37A4AA-12EF-4EC8-8F3B-25182055EC78}"/>
              </a:ext>
            </a:extLst>
          </p:cNvPr>
          <p:cNvGrpSpPr/>
          <p:nvPr/>
        </p:nvGrpSpPr>
        <p:grpSpPr>
          <a:xfrm>
            <a:off x="792480" y="5781039"/>
            <a:ext cx="11399522" cy="629922"/>
            <a:chOff x="792480" y="5781039"/>
            <a:chExt cx="11399522" cy="62992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0357EA3-9772-46EC-806C-D92388699C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76242" l="49824" r="56614"/>
                      </a14:imgEffect>
                    </a14:imgLayer>
                  </a14:imgProps>
                </a:ext>
              </a:extLst>
            </a:blip>
            <a:srcRect l="49044" r="42470" b="23125"/>
            <a:stretch/>
          </p:blipFill>
          <p:spPr>
            <a:xfrm rot="5400000">
              <a:off x="2424937" y="4148582"/>
              <a:ext cx="629921" cy="3894836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0A5ABAF5-ED8C-4732-BB0C-AFFC55794A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76242" l="49824" r="56614"/>
                      </a14:imgEffect>
                    </a14:imgLayer>
                  </a14:imgProps>
                </a:ext>
              </a:extLst>
            </a:blip>
            <a:srcRect l="49044" r="42470" b="52257"/>
            <a:stretch/>
          </p:blipFill>
          <p:spPr>
            <a:xfrm rot="5400000">
              <a:off x="8124698" y="2343658"/>
              <a:ext cx="629921" cy="75046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7707127"/>
      </p:ext>
    </p:extLst>
  </p:cSld>
  <p:clrMapOvr>
    <a:masterClrMapping/>
  </p:clrMapOvr>
  <p:transition spd="slow" advClick="0"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636935309231521376</Template>
  <TotalTime>3504</TotalTime>
  <Words>122</Words>
  <Application>Microsoft Office PowerPoint</Application>
  <PresentationFormat>宽屏</PresentationFormat>
  <Paragraphs>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微软雅黑</vt:lpstr>
      <vt:lpstr>造字工房俊雅体演示版常规体</vt:lpstr>
      <vt:lpstr>造字工房尚雅体演示版常规体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 ebekah</dc:creator>
  <cp:lastModifiedBy>R ebekah</cp:lastModifiedBy>
  <cp:revision>200</cp:revision>
  <dcterms:created xsi:type="dcterms:W3CDTF">2019-01-23T08:17:42Z</dcterms:created>
  <dcterms:modified xsi:type="dcterms:W3CDTF">2019-05-16T09:22:16Z</dcterms:modified>
</cp:coreProperties>
</file>